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75" r:id="rId2"/>
    <p:sldId id="293" r:id="rId3"/>
    <p:sldId id="273" r:id="rId4"/>
    <p:sldId id="270" r:id="rId5"/>
    <p:sldId id="263" r:id="rId6"/>
    <p:sldId id="264" r:id="rId7"/>
    <p:sldId id="266" r:id="rId8"/>
    <p:sldId id="267" r:id="rId9"/>
    <p:sldId id="271"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92" r:id="rId23"/>
    <p:sldId id="291" r:id="rId24"/>
    <p:sldId id="289" r:id="rId25"/>
    <p:sldId id="274"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132D59"/>
    <a:srgbClr val="F2EF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0238CF-5E66-A446-A0B6-6E39BF96B89E}" type="datetimeFigureOut">
              <a:rPr lang="en-US" smtClean="0"/>
              <a:t>11/2/2016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C4F75-4D32-6849-BF32-F321C12CFB32}" type="slidenum">
              <a:rPr lang="en-US" smtClean="0"/>
              <a:t>‹#›</a:t>
            </a:fld>
            <a:endParaRPr lang="en-US"/>
          </a:p>
        </p:txBody>
      </p:sp>
    </p:spTree>
    <p:extLst>
      <p:ext uri="{BB962C8B-B14F-4D97-AF65-F5344CB8AC3E}">
        <p14:creationId xmlns:p14="http://schemas.microsoft.com/office/powerpoint/2010/main" val="22743389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ts val="600"/>
              </a:spcBef>
              <a:spcAft>
                <a:spcPts val="1200"/>
              </a:spcAft>
              <a:buFont typeface="Arial"/>
              <a:buChar char="•"/>
            </a:pPr>
            <a:r>
              <a:rPr lang="en-US" dirty="0" smtClean="0">
                <a:solidFill>
                  <a:srgbClr val="000000"/>
                </a:solidFill>
                <a:latin typeface="Georgia"/>
                <a:cs typeface="Georgia"/>
              </a:rPr>
              <a:t>Goals and Objectives of the FAEIS Help Desk</a:t>
            </a:r>
            <a:endParaRPr lang="en-US" altLang="en-US" dirty="0" smtClean="0">
              <a:solidFill>
                <a:srgbClr val="000000"/>
              </a:solidFill>
              <a:latin typeface="Georgia"/>
              <a:cs typeface="Georgia"/>
            </a:endParaRPr>
          </a:p>
          <a:p>
            <a:pPr marL="742950" lvl="1" indent="-285750">
              <a:spcAft>
                <a:spcPts val="600"/>
              </a:spcAft>
              <a:buFont typeface="Lucida Grande"/>
              <a:buChar char="-"/>
            </a:pPr>
            <a:r>
              <a:rPr lang="en-US" altLang="en-US" dirty="0" smtClean="0">
                <a:latin typeface="Georgia"/>
                <a:cs typeface="Georgia"/>
              </a:rPr>
              <a:t>Provides human interface component to FAEIS.</a:t>
            </a:r>
          </a:p>
          <a:p>
            <a:pPr marL="742950" lvl="1" indent="-285750">
              <a:spcAft>
                <a:spcPts val="600"/>
              </a:spcAft>
              <a:buFont typeface="Lucida Grande"/>
              <a:buChar char="-"/>
            </a:pPr>
            <a:r>
              <a:rPr lang="en-US" altLang="en-US" dirty="0" smtClean="0">
                <a:latin typeface="Georgia"/>
                <a:cs typeface="Georgia"/>
              </a:rPr>
              <a:t>Collaborate with reporting institution’s data entry users to collect data</a:t>
            </a:r>
          </a:p>
          <a:p>
            <a:pPr marL="742950" lvl="1" indent="-285750">
              <a:spcAft>
                <a:spcPts val="600"/>
              </a:spcAft>
              <a:buFont typeface="Lucida Grande"/>
              <a:buChar char="-"/>
            </a:pPr>
            <a:r>
              <a:rPr lang="en-US" altLang="en-US" dirty="0" smtClean="0">
                <a:latin typeface="Georgia"/>
                <a:cs typeface="Georgia"/>
              </a:rPr>
              <a:t>Verify data collection with Deans of reporting institutions</a:t>
            </a:r>
          </a:p>
          <a:p>
            <a:pPr marL="742950" lvl="1" indent="-285750">
              <a:spcAft>
                <a:spcPts val="600"/>
              </a:spcAft>
              <a:buFont typeface="Lucida Grande"/>
              <a:buChar char="-"/>
            </a:pPr>
            <a:r>
              <a:rPr lang="en-US" altLang="en-US" dirty="0" smtClean="0">
                <a:latin typeface="Georgia"/>
                <a:cs typeface="Georgia"/>
              </a:rPr>
              <a:t>Assist users with FAEIS </a:t>
            </a:r>
          </a:p>
          <a:p>
            <a:pPr marL="742950" lvl="1" indent="-285750">
              <a:spcAft>
                <a:spcPts val="600"/>
              </a:spcAft>
              <a:buFont typeface="Lucida Grande"/>
              <a:buChar char="-"/>
            </a:pPr>
            <a:r>
              <a:rPr lang="en-US" altLang="en-US" dirty="0" smtClean="0">
                <a:latin typeface="Georgia"/>
                <a:cs typeface="Georgia"/>
              </a:rPr>
              <a:t>Generate reports for users  </a:t>
            </a:r>
            <a:endParaRPr lang="en-US" altLang="en-US" dirty="0">
              <a:latin typeface="Georgia"/>
              <a:cs typeface="Georgia"/>
            </a:endParaRPr>
          </a:p>
        </p:txBody>
      </p:sp>
      <p:sp>
        <p:nvSpPr>
          <p:cNvPr id="4" name="Slide Number Placeholder 3"/>
          <p:cNvSpPr>
            <a:spLocks noGrp="1"/>
          </p:cNvSpPr>
          <p:nvPr>
            <p:ph type="sldNum" sz="quarter" idx="10"/>
          </p:nvPr>
        </p:nvSpPr>
        <p:spPr/>
        <p:txBody>
          <a:bodyPr/>
          <a:lstStyle/>
          <a:p>
            <a:fld id="{E0830E36-40D4-45C7-807C-7560CF62B7B6}" type="slidenum">
              <a:rPr lang="en-US" smtClean="0"/>
              <a:t>4</a:t>
            </a:fld>
            <a:endParaRPr lang="en-US"/>
          </a:p>
        </p:txBody>
      </p:sp>
    </p:spTree>
    <p:extLst>
      <p:ext uri="{BB962C8B-B14F-4D97-AF65-F5344CB8AC3E}">
        <p14:creationId xmlns:p14="http://schemas.microsoft.com/office/powerpoint/2010/main" val="130819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Go through case by case scenario of data requests? Emails:</a:t>
            </a:r>
          </a:p>
          <a:p>
            <a:pPr lvl="0">
              <a:spcBef>
                <a:spcPts val="0"/>
              </a:spcBef>
              <a:buNone/>
            </a:pPr>
            <a:r>
              <a:rPr lang="en"/>
              <a:t>FAEIS -&gt; Done -&gt; McWey, Lenore - 8/8/16 - asked for data we do not collect… yet</a:t>
            </a:r>
          </a:p>
          <a:p>
            <a:pPr lvl="0">
              <a:spcBef>
                <a:spcPts val="0"/>
              </a:spcBef>
              <a:buNone/>
            </a:pPr>
            <a:r>
              <a:rPr lang="en"/>
              <a:t>FAEIS -&gt; Done -&gt; Ervine, Erik - 7/12/16 - needed enrollment and degree data by major by college from SCHEV-approved peer institutions.  Cannot obtain this from IPEDS.  All peers need to have responded in years questioned to be comparable.</a:t>
            </a:r>
          </a:p>
          <a:p>
            <a:pPr lvl="0">
              <a:spcBef>
                <a:spcPts val="0"/>
              </a:spcBef>
              <a:buNone/>
            </a:pPr>
            <a:r>
              <a:rPr lang="en"/>
              <a:t>FAEIS -&gt; Done -&gt; Wagner, Leanne - 6/9/16 - Archer Daniels Midland needed metrics for Diverse students entering into, and completing their degrees in agriculture. </a:t>
            </a:r>
          </a:p>
          <a:p>
            <a:pPr lvl="0">
              <a:spcBef>
                <a:spcPts val="0"/>
              </a:spcBef>
              <a:buNone/>
            </a:pPr>
            <a:r>
              <a:rPr lang="en"/>
              <a:t>FAEIS -&gt; Done -&gt; Pina, Manuel - 4/17/16 - U.S. Congress Panel organized by the Congressional Hispanic Caucus Institute, </a:t>
            </a:r>
          </a:p>
          <a:p>
            <a:pPr lvl="0" indent="457200">
              <a:spcBef>
                <a:spcPts val="0"/>
              </a:spcBef>
              <a:buNone/>
            </a:pPr>
            <a:r>
              <a:rPr lang="en"/>
              <a:t>1. The universities that offer undergraduate and/or graduate programs in environmental science and geoscience in the U.S. Southwest (Arizona, New Mexico, Southern Colorado, Southern Utah, Southernmost Nevada, Southeast California, and Far West Texas) </a:t>
            </a:r>
          </a:p>
          <a:p>
            <a:pPr lvl="0" indent="457200" rtl="0">
              <a:spcBef>
                <a:spcPts val="0"/>
              </a:spcBef>
              <a:buNone/>
            </a:pPr>
            <a:r>
              <a:rPr lang="en"/>
              <a:t>2.      The number of undergraduate and graduate students enrolled in these programs</a:t>
            </a:r>
            <a:br>
              <a:rPr lang="en"/>
            </a:br>
            <a:r>
              <a:rPr lang="en"/>
              <a:t>	3.      The number of undergraduate and graduate students from underrepresented U.S. populations that are U.S. citizens, particularly Hispanics/Latinos</a:t>
            </a:r>
          </a:p>
          <a:p>
            <a:pPr marL="0" lvl="0" indent="0">
              <a:spcBef>
                <a:spcPts val="0"/>
              </a:spcBef>
              <a:buNone/>
            </a:pPr>
            <a:r>
              <a:rPr lang="en"/>
              <a:t>Inbox -&gt; Waits, Lisette - 8/10/16 - UIDAHO, needed to evaluate the proportion of women and minorities in wildlife programs at different hierarchical levels including leadership (Department Head or Program lead), different faculty ranks, graduate  and undergraduate students for two time periods (2005 and 2015).  Also wanted to gather information on scholarships or support programs for underrepresented students.   Ran survey on their own.   Why? --- LOW FACULTY PARTICIPATION IN FAEIS---  effectively increase overall response effort by all involved.</a:t>
            </a:r>
            <a:br>
              <a:rPr lang="en"/>
            </a:br>
            <a:endParaRPr lang="en"/>
          </a:p>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A few institutions have public facing student metric portals.  Most of these do not provide the granularity needed to complete our format.  Of the ones that do, we prefer to not blindly import and validate what we have managed to pull.  Is the data complete? Is the data accurate?  Did we use the tool correctly?  Authoritative institutional confirmation of the loaded data is important.</a:t>
            </a:r>
          </a:p>
          <a:p>
            <a:pPr lvl="0">
              <a:spcBef>
                <a:spcPts val="0"/>
              </a:spcBef>
              <a:buNone/>
            </a:pPr>
            <a:endParaRPr/>
          </a:p>
          <a:p>
            <a:pPr lvl="0">
              <a:spcBef>
                <a:spcPts val="0"/>
              </a:spcBef>
              <a:buNone/>
            </a:pPr>
            <a:r>
              <a:rPr lang="en"/>
              <a:t>Talk to us about created a data extract process to populate your student information.</a:t>
            </a:r>
          </a:p>
          <a:p>
            <a:pPr lvl="0" rtl="0">
              <a:spcBef>
                <a:spcPts val="0"/>
              </a:spcBef>
              <a:buNone/>
            </a:pPr>
            <a:r>
              <a:rPr lang="en"/>
              <a:t>	1. Identify programs and assign cips - (manual)</a:t>
            </a:r>
          </a:p>
          <a:p>
            <a:pPr lvl="0" rtl="0">
              <a:spcBef>
                <a:spcPts val="0"/>
              </a:spcBef>
              <a:buNone/>
            </a:pPr>
            <a:r>
              <a:rPr lang="en"/>
              <a:t>	2. Run extract process</a:t>
            </a:r>
          </a:p>
          <a:p>
            <a:pPr lvl="0" rtl="0">
              <a:spcBef>
                <a:spcPts val="0"/>
              </a:spcBef>
              <a:buNone/>
            </a:pPr>
            <a:r>
              <a:rPr lang="en"/>
              <a:t>	3. Review, correct, and confirm (Finish) surveys with loaded data. </a:t>
            </a:r>
          </a:p>
          <a:p>
            <a:pPr lvl="0">
              <a:spcBef>
                <a:spcPts val="0"/>
              </a:spcBef>
              <a:buNone/>
            </a:pPr>
            <a:endParaRPr/>
          </a:p>
          <a:p>
            <a:pPr lvl="0">
              <a:spcBef>
                <a:spcPts val="0"/>
              </a:spcBef>
              <a:buNone/>
            </a:pPr>
            <a:r>
              <a:rPr lang="en"/>
              <a:t>Assisted data entry is possible for student data and, this year, will be required for faculty data.  A self-serve faculty data interface will be added for 2017 surveys.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These people are here to help you!</a:t>
            </a:r>
          </a:p>
          <a:p>
            <a:pPr lvl="0">
              <a:spcBef>
                <a:spcPts val="0"/>
              </a:spcBef>
              <a:buNone/>
            </a:pPr>
            <a:r>
              <a:rPr lang="en"/>
              <a:t>Bridge the gap between your data and ours.  Work with them to negotiate a manner in which you can get us your data accurately with the least effort.</a:t>
            </a:r>
          </a:p>
          <a:p>
            <a:pPr lvl="0">
              <a:spcBef>
                <a:spcPts val="0"/>
              </a:spcBef>
              <a:buNone/>
            </a:pPr>
            <a:r>
              <a:rPr lang="en"/>
              <a:t>Each student specializes in a different range of institution types in order to be familiar with common characteristics and needs.  Cathlean - 1890, 1994.  Abbi - 1862.  Taylor - NARRU, NLG, PVT.</a:t>
            </a:r>
          </a:p>
          <a:p>
            <a:pPr lvl="0">
              <a:spcBef>
                <a:spcPts val="0"/>
              </a:spcBef>
              <a:buNone/>
            </a:pPr>
            <a:r>
              <a:rPr lang="en"/>
              <a:t>Students research Point of Contact replacements at each institution as well as data entry replacements.  Configures accounts in survey tool accordingly.  Notifications and reminders are sent out based on these account details.  Make sure we have yours updated!  People retire, people change jobs, institutional memory can be wiped in the span of 1 year.  We want to provide a bridge of continuity between years of reporting effort. - Help Desk Notes</a:t>
            </a:r>
          </a:p>
          <a:p>
            <a:pPr lvl="0">
              <a:spcBef>
                <a:spcPts val="0"/>
              </a:spcBef>
              <a:buNone/>
            </a:pPr>
            <a:r>
              <a:rPr lang="en"/>
              <a:t>Students pursue a complete set of instructional programs are reported for your college.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IIT: you can see what your staff is working on and they can see their peers progress.  Clear progress meters per college and institution.</a:t>
            </a:r>
          </a:p>
          <a:p>
            <a:pPr lvl="0">
              <a:spcBef>
                <a:spcPts val="0"/>
              </a:spcBef>
              <a:buNone/>
            </a:pPr>
            <a:r>
              <a:rPr lang="en"/>
              <a:t>IRP.: You input your programs AS YOU KNOW THEM, then assign CIP codes.  Future surveys can be infinitely expanded through tag-based headcounts.</a:t>
            </a:r>
          </a:p>
          <a:p>
            <a:pPr lvl="0">
              <a:spcBef>
                <a:spcPts val="0"/>
              </a:spcBef>
              <a:buNone/>
            </a:pPr>
            <a:r>
              <a:rPr lang="en"/>
              <a:t>Self Service: Everything in the system can be done by existing institutional users without the need to call us.  But don’t let that stop you!</a:t>
            </a:r>
          </a:p>
          <a:p>
            <a:pPr lvl="0">
              <a:spcBef>
                <a:spcPts val="0"/>
              </a:spcBef>
              <a:buNone/>
            </a:pPr>
            <a:r>
              <a:rPr lang="en"/>
              <a:t>Audit Trail: Because users are allow to self-service, a log of every data and structural change is maintained.</a:t>
            </a:r>
          </a:p>
          <a:p>
            <a:pPr lvl="0">
              <a:spcBef>
                <a:spcPts val="0"/>
              </a:spcBef>
              <a:buNone/>
            </a:pPr>
            <a:r>
              <a:rPr lang="en"/>
              <a:t>Flexible Interface: survey re-arrangement, responsive, dashboard based on roles, several different ways to access programs and organization structures.</a:t>
            </a:r>
          </a:p>
          <a:p>
            <a:pPr lvl="0">
              <a:spcBef>
                <a:spcPts val="0"/>
              </a:spcBef>
              <a:buNone/>
            </a:pPr>
            <a:r>
              <a:rPr lang="en"/>
              <a:t>YO,EF: Each program change, unit change, or staff change is entered as effective for the year in which you are working.  That record will remain the one used until a record in a more recent year overrides it.  This allows us to observe your contact, structure, and program profile in each historical year as it actually was during that time.  A users active status is always current for determining permissions and authentication.  A dean who used to be a reporter would be able to go back to those earlier years and perform structural changes.  Historical data can be rectified at any time.  Program changes require a reason, for tracking purposes.</a:t>
            </a:r>
          </a:p>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Institutional structure and membership has always been self reported by agents at the given institution.  All of this functionality is now self-serve within your own institution. Users who apply a role of manager receive different tools on different screens to perform relevant tasks.  Agents at the institution or FAEIS helpdesk can create accounts within the institution.  Users who have created their own account must ask the helpdesk to be added to that institution.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Program conclusions require a reason.  Investigators can tabulate free-form reasons later as they wish. </a:t>
            </a:r>
          </a:p>
          <a:p>
            <a:pPr lvl="0">
              <a:spcBef>
                <a:spcPts val="0"/>
              </a:spcBef>
              <a:buNone/>
            </a:pPr>
            <a:r>
              <a:rPr lang="en"/>
              <a:t>Classification of program can change year to year.  Observable classification drift.</a:t>
            </a:r>
          </a:p>
          <a:p>
            <a:pPr lvl="0">
              <a:spcBef>
                <a:spcPts val="0"/>
              </a:spcBef>
              <a:buNone/>
            </a:pPr>
            <a:r>
              <a:rPr lang="en"/>
              <a:t>Program paternity tracks evolution.  Visualized with lineages.</a:t>
            </a:r>
          </a:p>
          <a:p>
            <a:pPr lvl="0">
              <a:spcBef>
                <a:spcPts val="0"/>
              </a:spcBef>
              <a:buNone/>
            </a:pPr>
            <a:r>
              <a:rPr lang="en"/>
              <a:t>Programs can move from one college or department to another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Remind/Clarify/Demo about pasting from excel</a:t>
            </a:r>
          </a:p>
          <a:p>
            <a:pPr lvl="0">
              <a:spcBef>
                <a:spcPts val="0"/>
              </a:spcBef>
              <a:buNone/>
            </a:pPr>
            <a:r>
              <a:rPr lang="en"/>
              <a:t>Non-repudiation - shows user and time, history kept for 5 years.</a:t>
            </a:r>
          </a:p>
          <a:p>
            <a:pPr lvl="0">
              <a:spcBef>
                <a:spcPts val="0"/>
              </a:spcBef>
              <a:buNone/>
            </a:pPr>
            <a:r>
              <a:rPr lang="en"/>
              <a:t>Suck in same survey once changed until saved or discarded.</a:t>
            </a:r>
          </a:p>
          <a:p>
            <a:pPr lvl="0">
              <a:spcBef>
                <a:spcPts val="0"/>
              </a:spcBef>
              <a:buNone/>
            </a:pPr>
            <a:r>
              <a:rPr lang="en"/>
              <a:t>Explain stock market arrows -&gt; sign that we will be contacting you about quality issue later 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533042" y="6088839"/>
            <a:ext cx="2465573" cy="423600"/>
          </a:xfrm>
          <a:prstGeom prst="rect">
            <a:avLst/>
          </a:prstGeom>
        </p:spPr>
      </p:pic>
      <p:sp>
        <p:nvSpPr>
          <p:cNvPr id="10" name="Rectangle 9"/>
          <p:cNvSpPr/>
          <p:nvPr userDrawn="1"/>
        </p:nvSpPr>
        <p:spPr>
          <a:xfrm>
            <a:off x="273681" y="1012920"/>
            <a:ext cx="8646213" cy="1569660"/>
          </a:xfrm>
          <a:prstGeom prst="rect">
            <a:avLst/>
          </a:prstGeom>
        </p:spPr>
        <p:txBody>
          <a:bodyPr wrap="square">
            <a:spAutoFit/>
          </a:bodyPr>
          <a:lstStyle/>
          <a:p>
            <a:pPr algn="l"/>
            <a:r>
              <a:rPr lang="en-US" sz="2400" b="1" dirty="0">
                <a:latin typeface="Georgia"/>
                <a:cs typeface="Georgia"/>
              </a:rPr>
              <a:t>Food and Agricultural Education Information </a:t>
            </a:r>
            <a:r>
              <a:rPr lang="en-US" sz="2400" b="1" dirty="0" smtClean="0">
                <a:latin typeface="Georgia"/>
                <a:cs typeface="Georgia"/>
              </a:rPr>
              <a:t>System: </a:t>
            </a:r>
            <a:r>
              <a:rPr lang="en-US" sz="2400" b="1" dirty="0">
                <a:latin typeface="Georgia"/>
                <a:cs typeface="Georgia"/>
              </a:rPr>
              <a:t>Impact Study on Gender Representation in Colleges of Agriculture and Life Sciences from 2002-2013</a:t>
            </a:r>
            <a:r>
              <a:rPr lang="en-US" sz="2400" dirty="0" smtClean="0">
                <a:effectLst/>
                <a:latin typeface="Georgia"/>
                <a:cs typeface="Georgia"/>
              </a:rPr>
              <a:t> </a:t>
            </a:r>
            <a:endParaRPr lang="en-US" sz="2400" dirty="0">
              <a:latin typeface="Georgia"/>
              <a:cs typeface="Georgia"/>
            </a:endParaRPr>
          </a:p>
        </p:txBody>
      </p:sp>
      <p:sp>
        <p:nvSpPr>
          <p:cNvPr id="12" name="Rectangle 11"/>
          <p:cNvSpPr/>
          <p:nvPr userDrawn="1"/>
        </p:nvSpPr>
        <p:spPr>
          <a:xfrm>
            <a:off x="658463" y="2937776"/>
            <a:ext cx="7987750" cy="1015663"/>
          </a:xfrm>
          <a:prstGeom prst="rect">
            <a:avLst/>
          </a:prstGeom>
        </p:spPr>
        <p:txBody>
          <a:bodyPr wrap="square">
            <a:spAutoFit/>
          </a:bodyPr>
          <a:lstStyle/>
          <a:p>
            <a:r>
              <a:rPr lang="en-US" sz="2000" dirty="0" smtClean="0">
                <a:latin typeface="Georgia"/>
                <a:cs typeface="Georgia"/>
              </a:rPr>
              <a:t>Pete Ziegler, PhD.</a:t>
            </a:r>
            <a:r>
              <a:rPr lang="en-US" sz="2000" baseline="0" dirty="0" smtClean="0">
                <a:latin typeface="Georgia"/>
                <a:cs typeface="Georgia"/>
              </a:rPr>
              <a:t> </a:t>
            </a:r>
            <a:r>
              <a:rPr lang="en-US" sz="2000" dirty="0" smtClean="0">
                <a:latin typeface="Georgia"/>
                <a:cs typeface="Georgia"/>
              </a:rPr>
              <a:t> &amp; Susan Sumner, PhD. </a:t>
            </a:r>
          </a:p>
          <a:p>
            <a:r>
              <a:rPr lang="en-US" sz="2000" dirty="0" smtClean="0">
                <a:latin typeface="Georgia"/>
                <a:cs typeface="Georgia"/>
              </a:rPr>
              <a:t>College</a:t>
            </a:r>
            <a:r>
              <a:rPr lang="en-US" sz="2000" baseline="0" dirty="0" smtClean="0">
                <a:latin typeface="Georgia"/>
                <a:cs typeface="Georgia"/>
              </a:rPr>
              <a:t> of Agriculture and Life Sciences Office of Academic programs </a:t>
            </a:r>
            <a:r>
              <a:rPr lang="en-US" sz="2000" dirty="0" smtClean="0">
                <a:latin typeface="Georgia"/>
                <a:cs typeface="Georgia"/>
              </a:rPr>
              <a:t>Virginia Tech</a:t>
            </a:r>
            <a:endParaRPr lang="en-US" sz="2000" dirty="0">
              <a:latin typeface="Georgia"/>
              <a:cs typeface="Georgia"/>
            </a:endParaRPr>
          </a:p>
        </p:txBody>
      </p:sp>
    </p:spTree>
    <p:extLst>
      <p:ext uri="{BB962C8B-B14F-4D97-AF65-F5344CB8AC3E}">
        <p14:creationId xmlns:p14="http://schemas.microsoft.com/office/powerpoint/2010/main" val="2470326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p:cNvSpPr/>
          <p:nvPr userDrawn="1"/>
        </p:nvSpPr>
        <p:spPr>
          <a:xfrm>
            <a:off x="273681" y="1012920"/>
            <a:ext cx="8646213" cy="1569660"/>
          </a:xfrm>
          <a:prstGeom prst="rect">
            <a:avLst/>
          </a:prstGeom>
        </p:spPr>
        <p:txBody>
          <a:bodyPr wrap="square">
            <a:spAutoFit/>
          </a:bodyPr>
          <a:lstStyle/>
          <a:p>
            <a:pPr algn="l"/>
            <a:r>
              <a:rPr lang="en-US" sz="2400" b="1" dirty="0">
                <a:latin typeface="Georgia"/>
                <a:cs typeface="Georgia"/>
              </a:rPr>
              <a:t>Food and Agricultural Education Information </a:t>
            </a:r>
            <a:r>
              <a:rPr lang="en-US" sz="2400" b="1" dirty="0" smtClean="0">
                <a:latin typeface="Georgia"/>
                <a:cs typeface="Georgia"/>
              </a:rPr>
              <a:t>System: </a:t>
            </a:r>
            <a:r>
              <a:rPr lang="en-US" sz="2400" b="1" dirty="0">
                <a:latin typeface="Georgia"/>
                <a:cs typeface="Georgia"/>
              </a:rPr>
              <a:t>Impact Study on Gender Representation in Colleges of Agriculture and Life Sciences from 2002-2013</a:t>
            </a:r>
            <a:r>
              <a:rPr lang="en-US" sz="2400" dirty="0" smtClean="0">
                <a:effectLst/>
                <a:latin typeface="Georgia"/>
                <a:cs typeface="Georgia"/>
              </a:rPr>
              <a:t> </a:t>
            </a:r>
            <a:endParaRPr lang="en-US" sz="2400" dirty="0">
              <a:latin typeface="Georgia"/>
              <a:cs typeface="Georgia"/>
            </a:endParaRPr>
          </a:p>
        </p:txBody>
      </p:sp>
    </p:spTree>
    <p:extLst>
      <p:ext uri="{BB962C8B-B14F-4D97-AF65-F5344CB8AC3E}">
        <p14:creationId xmlns:p14="http://schemas.microsoft.com/office/powerpoint/2010/main" val="4232423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334477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2186701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902766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738262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1228050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900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544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110497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ED8A5E8-5008-894A-84F0-36765D7E7D35}" type="datetimeFigureOut">
              <a:rPr lang="en-US" smtClean="0"/>
              <a:t>11/2/2016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C1977CA-4432-B54C-A7DE-D290BCC65300}" type="slidenum">
              <a:rPr lang="en-US" smtClean="0"/>
              <a:t>‹#›</a:t>
            </a:fld>
            <a:endParaRPr lang="en-US"/>
          </a:p>
        </p:txBody>
      </p:sp>
    </p:spTree>
    <p:extLst>
      <p:ext uri="{BB962C8B-B14F-4D97-AF65-F5344CB8AC3E}">
        <p14:creationId xmlns:p14="http://schemas.microsoft.com/office/powerpoint/2010/main" val="2857400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D8282D2-DA1C-5845-98F8-598E71EF91FB}" type="datetimeFigureOut">
              <a:rPr lang="en-US" smtClean="0"/>
              <a:t>11/2/2016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EC3503C-ECCB-5D46-9614-C66BAEA4B3C9}" type="slidenum">
              <a:rPr lang="en-US" smtClean="0"/>
              <a:t>‹#›</a:t>
            </a:fld>
            <a:endParaRPr lang="en-US"/>
          </a:p>
        </p:txBody>
      </p:sp>
    </p:spTree>
    <p:extLst>
      <p:ext uri="{BB962C8B-B14F-4D97-AF65-F5344CB8AC3E}">
        <p14:creationId xmlns:p14="http://schemas.microsoft.com/office/powerpoint/2010/main" val="4258559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1403503-C676-4708-97FF-6D62E740E7DE}" type="datetimeFigureOut">
              <a:rPr lang="en-US" smtClean="0"/>
              <a:t>11/2/2016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5760D50-71C8-490D-9755-688806D32387}" type="slidenum">
              <a:rPr lang="en-US" smtClean="0"/>
              <a:t>‹#›</a:t>
            </a:fld>
            <a:endParaRPr lang="en-US"/>
          </a:p>
        </p:txBody>
      </p:sp>
    </p:spTree>
    <p:extLst>
      <p:ext uri="{BB962C8B-B14F-4D97-AF65-F5344CB8AC3E}">
        <p14:creationId xmlns:p14="http://schemas.microsoft.com/office/powerpoint/2010/main" val="44640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cxnSp>
        <p:nvCxnSpPr>
          <p:cNvPr id="21" name="Shape 21"/>
          <p:cNvCxnSpPr/>
          <p:nvPr/>
        </p:nvCxnSpPr>
        <p:spPr>
          <a:xfrm>
            <a:off x="492562" y="1680377"/>
            <a:ext cx="424800" cy="0"/>
          </a:xfrm>
          <a:prstGeom prst="straightConnector1">
            <a:avLst/>
          </a:prstGeom>
          <a:noFill/>
          <a:ln w="38100" cap="flat" cmpd="sng">
            <a:solidFill>
              <a:schemeClr val="accent4"/>
            </a:solidFill>
            <a:prstDash val="solid"/>
            <a:round/>
            <a:headEnd type="none" w="med" len="med"/>
            <a:tailEnd type="none" w="med" len="med"/>
          </a:ln>
        </p:spPr>
      </p:cxnSp>
      <p:sp>
        <p:nvSpPr>
          <p:cNvPr id="22" name="Shape 22"/>
          <p:cNvSpPr txBox="1">
            <a:spLocks noGrp="1"/>
          </p:cNvSpPr>
          <p:nvPr>
            <p:ph type="title"/>
          </p:nvPr>
        </p:nvSpPr>
        <p:spPr>
          <a:xfrm>
            <a:off x="387900" y="610700"/>
            <a:ext cx="8368200" cy="9148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87900" y="1986432"/>
            <a:ext cx="8368200" cy="410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395853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12" name="Rectangle 11"/>
          <p:cNvSpPr/>
          <p:nvPr userDrawn="1"/>
        </p:nvSpPr>
        <p:spPr>
          <a:xfrm>
            <a:off x="273681" y="6647975"/>
            <a:ext cx="8396608" cy="72765"/>
          </a:xfrm>
          <a:prstGeom prst="rect">
            <a:avLst/>
          </a:prstGeom>
          <a:solidFill>
            <a:srgbClr val="132D59"/>
          </a:solidFill>
          <a:ln>
            <a:solidFill>
              <a:srgbClr val="132D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userDrawn="1"/>
        </p:nvSpPr>
        <p:spPr>
          <a:xfrm>
            <a:off x="7127611" y="6251082"/>
            <a:ext cx="1688345" cy="369332"/>
          </a:xfrm>
          <a:prstGeom prst="rect">
            <a:avLst/>
          </a:prstGeom>
          <a:noFill/>
        </p:spPr>
        <p:txBody>
          <a:bodyPr wrap="none" rtlCol="0">
            <a:spAutoFit/>
          </a:bodyPr>
          <a:lstStyle/>
          <a:p>
            <a:r>
              <a:rPr lang="en-US" dirty="0" smtClean="0">
                <a:solidFill>
                  <a:srgbClr val="132D59"/>
                </a:solidFill>
                <a:latin typeface="Georgia"/>
                <a:cs typeface="Georgia"/>
              </a:rPr>
              <a:t>NAUFRP 2016 </a:t>
            </a:r>
            <a:endParaRPr lang="en-US" dirty="0">
              <a:solidFill>
                <a:srgbClr val="132D59"/>
              </a:solidFill>
              <a:latin typeface="Georgia"/>
              <a:cs typeface="Georgia"/>
            </a:endParaRPr>
          </a:p>
        </p:txBody>
      </p:sp>
      <p:grpSp>
        <p:nvGrpSpPr>
          <p:cNvPr id="21" name="Group 20"/>
          <p:cNvGrpSpPr/>
          <p:nvPr userDrawn="1"/>
        </p:nvGrpSpPr>
        <p:grpSpPr>
          <a:xfrm>
            <a:off x="273681" y="54517"/>
            <a:ext cx="8742168" cy="853383"/>
            <a:chOff x="273681" y="54517"/>
            <a:chExt cx="8742168" cy="853383"/>
          </a:xfrm>
        </p:grpSpPr>
        <p:grpSp>
          <p:nvGrpSpPr>
            <p:cNvPr id="7" name="Group 6"/>
            <p:cNvGrpSpPr/>
            <p:nvPr userDrawn="1"/>
          </p:nvGrpSpPr>
          <p:grpSpPr>
            <a:xfrm>
              <a:off x="273681" y="183648"/>
              <a:ext cx="8742168" cy="646331"/>
              <a:chOff x="353049" y="434340"/>
              <a:chExt cx="8199761" cy="646331"/>
            </a:xfrm>
          </p:grpSpPr>
          <p:sp>
            <p:nvSpPr>
              <p:cNvPr id="11" name="TextBox 10"/>
              <p:cNvSpPr txBox="1"/>
              <p:nvPr/>
            </p:nvSpPr>
            <p:spPr>
              <a:xfrm>
                <a:off x="2525364" y="570824"/>
                <a:ext cx="6027446" cy="369332"/>
              </a:xfrm>
              <a:prstGeom prst="rect">
                <a:avLst/>
              </a:prstGeom>
              <a:noFill/>
              <a:ln w="9525">
                <a:noFill/>
              </a:ln>
            </p:spPr>
            <p:txBody>
              <a:bodyPr wrap="square" rtlCol="0" anchor="ctr">
                <a:spAutoFit/>
              </a:bodyPr>
              <a:lstStyle/>
              <a:p>
                <a:r>
                  <a:rPr lang="en-US" dirty="0">
                    <a:solidFill>
                      <a:srgbClr val="132D59"/>
                    </a:solidFill>
                    <a:latin typeface="Georgia"/>
                    <a:cs typeface="Georgia"/>
                  </a:rPr>
                  <a:t>Food and Agricultural Education Information Systems</a:t>
                </a:r>
                <a:endParaRPr lang="en-US" dirty="0">
                  <a:solidFill>
                    <a:srgbClr val="132D59"/>
                  </a:solidFill>
                </a:endParaRPr>
              </a:p>
            </p:txBody>
          </p:sp>
          <p:sp>
            <p:nvSpPr>
              <p:cNvPr id="9" name="Rectangle 8"/>
              <p:cNvSpPr/>
              <p:nvPr/>
            </p:nvSpPr>
            <p:spPr>
              <a:xfrm>
                <a:off x="353049" y="434340"/>
                <a:ext cx="7875641" cy="646331"/>
              </a:xfrm>
              <a:prstGeom prst="rect">
                <a:avLst/>
              </a:prstGeom>
              <a:noFill/>
              <a:ln>
                <a:solidFill>
                  <a:srgbClr val="132D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 name="Picture 19" descr="FAEIS.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73681" y="54517"/>
              <a:ext cx="2438238" cy="853383"/>
            </a:xfrm>
            <a:prstGeom prst="rect">
              <a:avLst/>
            </a:prstGeom>
          </p:spPr>
        </p:pic>
      </p:grpSp>
    </p:spTree>
    <p:extLst>
      <p:ext uri="{BB962C8B-B14F-4D97-AF65-F5344CB8AC3E}">
        <p14:creationId xmlns:p14="http://schemas.microsoft.com/office/powerpoint/2010/main" val="224669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aeis.ahnrit.vt.edu/"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936530" y="988534"/>
            <a:ext cx="7171513" cy="1943199"/>
          </a:xfrm>
          <a:prstGeom prst="rect">
            <a:avLst/>
          </a:prstGeom>
        </p:spPr>
        <p:txBody>
          <a:bodyPr lIns="91425" tIns="91425" rIns="91425" bIns="91425" anchor="b" anchorCtr="0">
            <a:noAutofit/>
          </a:bodyPr>
          <a:lstStyle/>
          <a:p>
            <a:pPr lvl="0">
              <a:spcBef>
                <a:spcPts val="0"/>
              </a:spcBef>
              <a:buNone/>
            </a:pPr>
            <a:r>
              <a:rPr lang="en-US" sz="3600" dirty="0" smtClean="0"/>
              <a:t>THE FAEIS PROGRAM</a:t>
            </a:r>
            <a:br>
              <a:rPr lang="en-US" sz="3600" dirty="0" smtClean="0"/>
            </a:br>
            <a:r>
              <a:rPr lang="en-US" sz="3600" dirty="0" smtClean="0"/>
              <a:t>&amp;</a:t>
            </a:r>
            <a:br>
              <a:rPr lang="en-US" sz="3600" dirty="0" smtClean="0"/>
            </a:br>
            <a:r>
              <a:rPr lang="en-US" sz="3600" dirty="0" smtClean="0"/>
              <a:t>NAUFRP INSTITUIONS</a:t>
            </a:r>
            <a:endParaRPr lang="en" sz="3600" dirty="0"/>
          </a:p>
        </p:txBody>
      </p:sp>
      <p:sp>
        <p:nvSpPr>
          <p:cNvPr id="64" name="Shape 64"/>
          <p:cNvSpPr txBox="1">
            <a:spLocks noGrp="1"/>
          </p:cNvSpPr>
          <p:nvPr>
            <p:ph type="subTitle" idx="1"/>
          </p:nvPr>
        </p:nvSpPr>
        <p:spPr>
          <a:xfrm>
            <a:off x="1504949" y="2823000"/>
            <a:ext cx="6134100" cy="1212000"/>
          </a:xfrm>
          <a:prstGeom prst="rect">
            <a:avLst/>
          </a:prstGeom>
        </p:spPr>
        <p:txBody>
          <a:bodyPr lIns="91425" tIns="91425" rIns="91425" bIns="91425" anchor="t" anchorCtr="0">
            <a:noAutofit/>
          </a:bodyPr>
          <a:lstStyle/>
          <a:p>
            <a:pPr lvl="0" rtl="0">
              <a:spcBef>
                <a:spcPts val="0"/>
              </a:spcBef>
              <a:buNone/>
            </a:pPr>
            <a:r>
              <a:rPr lang="en-US" dirty="0" smtClean="0"/>
              <a:t>A collaborative project</a:t>
            </a:r>
            <a:endParaRPr lang="en" dirty="0"/>
          </a:p>
        </p:txBody>
      </p:sp>
      <p:pic>
        <p:nvPicPr>
          <p:cNvPr id="65" name="Shape 65"/>
          <p:cNvPicPr preferRelativeResize="0"/>
          <p:nvPr/>
        </p:nvPicPr>
        <p:blipFill>
          <a:blip r:embed="rId3">
            <a:alphaModFix/>
          </a:blip>
          <a:stretch>
            <a:fillRect/>
          </a:stretch>
        </p:blipFill>
        <p:spPr>
          <a:xfrm>
            <a:off x="731168" y="4035000"/>
            <a:ext cx="3322853" cy="2089765"/>
          </a:xfrm>
          <a:prstGeom prst="rect">
            <a:avLst/>
          </a:prstGeom>
          <a:noFill/>
          <a:ln>
            <a:noFill/>
          </a:ln>
        </p:spPr>
      </p:pic>
      <p:sp>
        <p:nvSpPr>
          <p:cNvPr id="66" name="Shape 66"/>
          <p:cNvSpPr txBox="1"/>
          <p:nvPr/>
        </p:nvSpPr>
        <p:spPr>
          <a:xfrm>
            <a:off x="5258850" y="5039800"/>
            <a:ext cx="2380200" cy="804400"/>
          </a:xfrm>
          <a:prstGeom prst="rect">
            <a:avLst/>
          </a:prstGeom>
          <a:noFill/>
          <a:ln>
            <a:noFill/>
          </a:ln>
        </p:spPr>
        <p:txBody>
          <a:bodyPr lIns="91425" tIns="91425" rIns="91425" bIns="91425" anchor="t" anchorCtr="0">
            <a:noAutofit/>
          </a:bodyPr>
          <a:lstStyle/>
          <a:p>
            <a:pPr lvl="0">
              <a:spcBef>
                <a:spcPts val="0"/>
              </a:spcBef>
              <a:buNone/>
            </a:pPr>
            <a:r>
              <a:rPr lang="en">
                <a:solidFill>
                  <a:srgbClr val="F3F3F3"/>
                </a:solidFill>
              </a:rPr>
              <a:t>Dr. Peter Ziegler, PI</a:t>
            </a:r>
          </a:p>
          <a:p>
            <a:pPr lvl="0">
              <a:spcBef>
                <a:spcPts val="0"/>
              </a:spcBef>
              <a:buNone/>
            </a:pPr>
            <a:r>
              <a:rPr lang="en">
                <a:solidFill>
                  <a:srgbClr val="F3F3F3"/>
                </a:solidFill>
              </a:rPr>
              <a:t>Andrew Meeks, Developer</a:t>
            </a:r>
          </a:p>
        </p:txBody>
      </p:sp>
      <p:sp>
        <p:nvSpPr>
          <p:cNvPr id="2" name="TextBox 1"/>
          <p:cNvSpPr txBox="1"/>
          <p:nvPr/>
        </p:nvSpPr>
        <p:spPr>
          <a:xfrm>
            <a:off x="4807527" y="4696691"/>
            <a:ext cx="2778261" cy="646331"/>
          </a:xfrm>
          <a:prstGeom prst="rect">
            <a:avLst/>
          </a:prstGeom>
          <a:noFill/>
        </p:spPr>
        <p:txBody>
          <a:bodyPr wrap="none" rtlCol="0">
            <a:spAutoFit/>
          </a:bodyPr>
          <a:lstStyle/>
          <a:p>
            <a:r>
              <a:rPr lang="en-US" dirty="0" smtClean="0"/>
              <a:t>PI: Pete Ziegler</a:t>
            </a:r>
          </a:p>
          <a:p>
            <a:r>
              <a:rPr lang="en-US" dirty="0" smtClean="0"/>
              <a:t>Developer: Andrew Meeks</a:t>
            </a:r>
            <a:endParaRPr lang="en-US" dirty="0"/>
          </a:p>
        </p:txBody>
      </p:sp>
    </p:spTree>
    <p:extLst>
      <p:ext uri="{BB962C8B-B14F-4D97-AF65-F5344CB8AC3E}">
        <p14:creationId xmlns:p14="http://schemas.microsoft.com/office/powerpoint/2010/main" val="1911491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00" y="905737"/>
            <a:ext cx="8368200" cy="914800"/>
          </a:xfrm>
        </p:spPr>
        <p:txBody>
          <a:bodyPr/>
          <a:lstStyle/>
          <a:p>
            <a:r>
              <a:rPr lang="en" dirty="0"/>
              <a:t>Objectives</a:t>
            </a:r>
            <a:endParaRPr lang="en-US" dirty="0"/>
          </a:p>
        </p:txBody>
      </p:sp>
      <p:sp>
        <p:nvSpPr>
          <p:cNvPr id="3" name="Text Placeholder 2"/>
          <p:cNvSpPr>
            <a:spLocks noGrp="1"/>
          </p:cNvSpPr>
          <p:nvPr>
            <p:ph type="body" idx="1"/>
          </p:nvPr>
        </p:nvSpPr>
        <p:spPr>
          <a:xfrm>
            <a:off x="387900" y="2512367"/>
            <a:ext cx="8368200" cy="2528912"/>
          </a:xfrm>
        </p:spPr>
        <p:txBody>
          <a:bodyPr/>
          <a:lstStyle/>
          <a:p>
            <a:pPr lvl="0"/>
            <a:r>
              <a:rPr lang="en" dirty="0"/>
              <a:t>Introduction to FAEIS</a:t>
            </a:r>
          </a:p>
          <a:p>
            <a:pPr lvl="0"/>
            <a:r>
              <a:rPr lang="en" dirty="0" smtClean="0"/>
              <a:t>How you can interface with the FAEIS </a:t>
            </a:r>
            <a:r>
              <a:rPr lang="en" dirty="0"/>
              <a:t>system</a:t>
            </a:r>
          </a:p>
          <a:p>
            <a:pPr lvl="0"/>
            <a:r>
              <a:rPr lang="en" dirty="0"/>
              <a:t>Current Status of NAUFRP Data</a:t>
            </a:r>
          </a:p>
          <a:p>
            <a:endParaRPr lang="en-US" dirty="0"/>
          </a:p>
        </p:txBody>
      </p:sp>
    </p:spTree>
    <p:extLst>
      <p:ext uri="{BB962C8B-B14F-4D97-AF65-F5344CB8AC3E}">
        <p14:creationId xmlns:p14="http://schemas.microsoft.com/office/powerpoint/2010/main" val="1766228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33400" y="838200"/>
            <a:ext cx="8153400"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i="1" dirty="0" smtClean="0">
                <a:latin typeface="Georgia"/>
                <a:cs typeface="Georgia"/>
              </a:rPr>
              <a:t>What is FAEIS?</a:t>
            </a:r>
            <a:endParaRPr lang="en-US" altLang="en-US" sz="3200" b="1" i="1" dirty="0">
              <a:latin typeface="Georgia"/>
              <a:cs typeface="Georgia"/>
            </a:endParaRPr>
          </a:p>
        </p:txBody>
      </p:sp>
      <p:sp>
        <p:nvSpPr>
          <p:cNvPr id="9" name="Content Placeholder 2"/>
          <p:cNvSpPr txBox="1">
            <a:spLocks/>
          </p:cNvSpPr>
          <p:nvPr/>
        </p:nvSpPr>
        <p:spPr>
          <a:xfrm>
            <a:off x="228600" y="1844632"/>
            <a:ext cx="8610600" cy="3949694"/>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a:buChar char="•"/>
              <a:defRPr/>
            </a:pPr>
            <a:r>
              <a:rPr lang="en-US" sz="3000" dirty="0" smtClean="0">
                <a:solidFill>
                  <a:schemeClr val="tx1"/>
                </a:solidFill>
                <a:latin typeface="Georgia"/>
                <a:cs typeface="Georgia"/>
              </a:rPr>
              <a:t>The Food and Agricultural Education Information Systems (FAEIS) is a national web-based database of student and faculty data.  </a:t>
            </a:r>
          </a:p>
          <a:p>
            <a:pPr marL="285750" indent="-285750" algn="l">
              <a:buFont typeface="Arial"/>
              <a:buChar char="•"/>
              <a:defRPr/>
            </a:pPr>
            <a:endParaRPr lang="en-US" sz="3000" dirty="0">
              <a:solidFill>
                <a:schemeClr val="tx1"/>
              </a:solidFill>
              <a:latin typeface="Georgia"/>
              <a:cs typeface="Georgia"/>
            </a:endParaRPr>
          </a:p>
          <a:p>
            <a:pPr marL="285750" indent="-285750" algn="l">
              <a:buFont typeface="Arial"/>
              <a:buChar char="•"/>
              <a:defRPr/>
            </a:pPr>
            <a:r>
              <a:rPr lang="en-US" sz="3000" dirty="0" smtClean="0">
                <a:solidFill>
                  <a:schemeClr val="tx1"/>
                </a:solidFill>
                <a:latin typeface="Georgia"/>
                <a:cs typeface="Georgia"/>
              </a:rPr>
              <a:t>Funded by USDA since 1983.  </a:t>
            </a:r>
          </a:p>
          <a:p>
            <a:pPr marL="285750" indent="-285750" algn="l">
              <a:buFont typeface="Arial"/>
              <a:buChar char="•"/>
              <a:defRPr/>
            </a:pPr>
            <a:endParaRPr lang="en-US" sz="3000" dirty="0">
              <a:solidFill>
                <a:schemeClr val="tx1"/>
              </a:solidFill>
              <a:latin typeface="Georgia"/>
              <a:cs typeface="Georgia"/>
            </a:endParaRPr>
          </a:p>
          <a:p>
            <a:pPr marL="285750" indent="-285750" algn="l">
              <a:buFont typeface="Arial"/>
              <a:buChar char="•"/>
              <a:defRPr/>
            </a:pPr>
            <a:r>
              <a:rPr lang="en-US" sz="3000" dirty="0" smtClean="0">
                <a:solidFill>
                  <a:schemeClr val="tx1"/>
                </a:solidFill>
                <a:latin typeface="Georgia"/>
                <a:cs typeface="Georgia"/>
              </a:rPr>
              <a:t>The program has been housed at Virginia Tech since 2002.</a:t>
            </a:r>
          </a:p>
          <a:p>
            <a:pPr algn="l">
              <a:defRPr/>
            </a:pPr>
            <a:endParaRPr lang="en-US" sz="2400" dirty="0" smtClean="0">
              <a:solidFill>
                <a:schemeClr val="tx1"/>
              </a:solidFill>
              <a:latin typeface="Georgia"/>
              <a:cs typeface="Georgia"/>
            </a:endParaRPr>
          </a:p>
          <a:p>
            <a:pPr>
              <a:spcBef>
                <a:spcPts val="1200"/>
              </a:spcBef>
              <a:defRPr/>
            </a:pPr>
            <a:r>
              <a:rPr lang="en-US" sz="2400" i="1" dirty="0" smtClean="0">
                <a:solidFill>
                  <a:schemeClr val="tx1"/>
                </a:solidFill>
                <a:latin typeface="Georgia"/>
                <a:cs typeface="Georgia"/>
                <a:hlinkClick r:id="rId2"/>
              </a:rPr>
              <a:t>http</a:t>
            </a:r>
            <a:r>
              <a:rPr lang="en-US" sz="2400" i="1" dirty="0">
                <a:solidFill>
                  <a:schemeClr val="tx1"/>
                </a:solidFill>
                <a:latin typeface="Georgia"/>
                <a:cs typeface="Georgia"/>
                <a:hlinkClick r:id="rId2"/>
              </a:rPr>
              <a:t>://www.faeis.ahnrit.vt.edu</a:t>
            </a:r>
            <a:r>
              <a:rPr lang="en-US" sz="2400" i="1" dirty="0" smtClean="0">
                <a:solidFill>
                  <a:schemeClr val="tx1"/>
                </a:solidFill>
                <a:latin typeface="Georgia"/>
                <a:cs typeface="Georgia"/>
                <a:hlinkClick r:id="rId2"/>
              </a:rPr>
              <a:t>/</a:t>
            </a:r>
            <a:endParaRPr lang="en-US" sz="2400" i="1" dirty="0" smtClean="0">
              <a:solidFill>
                <a:schemeClr val="tx1"/>
              </a:solidFill>
              <a:latin typeface="Georgia"/>
              <a:cs typeface="Georgia"/>
            </a:endParaRPr>
          </a:p>
          <a:p>
            <a:pPr marL="285750" indent="-285750" algn="l">
              <a:spcBef>
                <a:spcPts val="1200"/>
              </a:spcBef>
              <a:buFont typeface="Arial"/>
              <a:buChar char="•"/>
              <a:defRPr/>
            </a:pPr>
            <a:endParaRPr lang="en-US" altLang="en-US" sz="1800" i="1" dirty="0" smtClean="0">
              <a:solidFill>
                <a:schemeClr val="tx1"/>
              </a:solidFill>
              <a:latin typeface="Georgia"/>
              <a:cs typeface="Georgia"/>
            </a:endParaRPr>
          </a:p>
          <a:p>
            <a:pPr marL="342900" lvl="1" indent="-342900" algn="l">
              <a:spcBef>
                <a:spcPts val="1200"/>
              </a:spcBef>
              <a:buFont typeface="Arial"/>
              <a:buChar char="•"/>
              <a:defRPr/>
            </a:pPr>
            <a:endParaRPr lang="en-US" sz="1900" dirty="0">
              <a:solidFill>
                <a:schemeClr val="tx1"/>
              </a:solidFill>
              <a:latin typeface="Georgia"/>
              <a:cs typeface="Georgia"/>
            </a:endParaRPr>
          </a:p>
          <a:p>
            <a:pPr algn="l">
              <a:defRPr/>
            </a:pPr>
            <a:endParaRPr lang="en-US" sz="1800" dirty="0">
              <a:solidFill>
                <a:schemeClr val="tx1"/>
              </a:solidFill>
              <a:latin typeface="Georgia"/>
              <a:cs typeface="Georgia"/>
            </a:endParaRPr>
          </a:p>
        </p:txBody>
      </p:sp>
      <p:pic>
        <p:nvPicPr>
          <p:cNvPr id="6" name="Picture 5"/>
          <p:cNvPicPr>
            <a:picLocks noChangeAspect="1"/>
          </p:cNvPicPr>
          <p:nvPr/>
        </p:nvPicPr>
        <p:blipFill>
          <a:blip r:embed="rId3"/>
          <a:stretch>
            <a:fillRect/>
          </a:stretch>
        </p:blipFill>
        <p:spPr>
          <a:xfrm>
            <a:off x="333559" y="5651724"/>
            <a:ext cx="2120900" cy="914400"/>
          </a:xfrm>
          <a:prstGeom prst="rect">
            <a:avLst/>
          </a:prstGeom>
        </p:spPr>
      </p:pic>
    </p:spTree>
    <p:extLst>
      <p:ext uri="{BB962C8B-B14F-4D97-AF65-F5344CB8AC3E}">
        <p14:creationId xmlns:p14="http://schemas.microsoft.com/office/powerpoint/2010/main" val="1478617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 y="1346393"/>
            <a:ext cx="8229600" cy="2123658"/>
          </a:xfrm>
          <a:prstGeom prst="rect">
            <a:avLst/>
          </a:prstGeom>
        </p:spPr>
        <p:txBody>
          <a:bodyPr wrap="square">
            <a:spAutoFit/>
          </a:bodyPr>
          <a:lstStyle/>
          <a:p>
            <a:pPr marL="365760" lvl="1" algn="ctr">
              <a:defRPr/>
            </a:pPr>
            <a:r>
              <a:rPr lang="en-US" sz="3200" b="1" i="1" dirty="0" smtClean="0">
                <a:latin typeface="Georgia"/>
                <a:cs typeface="Georgia"/>
              </a:rPr>
              <a:t>The FAEIS mission</a:t>
            </a:r>
          </a:p>
          <a:p>
            <a:pPr marL="365760" lvl="1" algn="ctr">
              <a:defRPr/>
            </a:pPr>
            <a:endParaRPr lang="en-US" altLang="en-US" sz="2500" dirty="0" smtClean="0">
              <a:latin typeface="Georgia"/>
              <a:cs typeface="Georgia"/>
            </a:endParaRPr>
          </a:p>
          <a:p>
            <a:pPr marL="365760" lvl="1">
              <a:defRPr/>
            </a:pPr>
            <a:r>
              <a:rPr lang="en-US" sz="2500" dirty="0" smtClean="0">
                <a:latin typeface="Georgia"/>
                <a:cs typeface="Georgia"/>
              </a:rPr>
              <a:t>To </a:t>
            </a:r>
            <a:r>
              <a:rPr lang="en-US" sz="2500" dirty="0">
                <a:latin typeface="Georgia"/>
                <a:cs typeface="Georgia"/>
              </a:rPr>
              <a:t>gather, compile, and distribute a broad range of higher education </a:t>
            </a:r>
            <a:r>
              <a:rPr lang="en-US" sz="2500" dirty="0" smtClean="0">
                <a:latin typeface="Georgia"/>
                <a:cs typeface="Georgia"/>
              </a:rPr>
              <a:t>information </a:t>
            </a:r>
            <a:r>
              <a:rPr lang="en-US" sz="2500" dirty="0">
                <a:latin typeface="Georgia"/>
                <a:cs typeface="Georgia"/>
              </a:rPr>
              <a:t>related to natural resources, agriculture, </a:t>
            </a:r>
            <a:r>
              <a:rPr lang="en-US" sz="2500" dirty="0" smtClean="0">
                <a:latin typeface="Georgia"/>
                <a:cs typeface="Georgia"/>
              </a:rPr>
              <a:t>and Family Consumer Sciences </a:t>
            </a:r>
            <a:endParaRPr lang="en-US" altLang="en-US" sz="2400" dirty="0">
              <a:latin typeface="Georgia"/>
              <a:cs typeface="Georgia"/>
            </a:endParaRPr>
          </a:p>
        </p:txBody>
      </p:sp>
    </p:spTree>
    <p:extLst>
      <p:ext uri="{BB962C8B-B14F-4D97-AF65-F5344CB8AC3E}">
        <p14:creationId xmlns:p14="http://schemas.microsoft.com/office/powerpoint/2010/main" val="1494164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81000" y="838200"/>
            <a:ext cx="8153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i="1" dirty="0" smtClean="0">
                <a:latin typeface="Georgia"/>
                <a:cs typeface="Georgia"/>
              </a:rPr>
              <a:t>What is FAEIS?</a:t>
            </a:r>
            <a:endParaRPr lang="en-US" altLang="en-US" sz="3200" b="1" i="1" dirty="0">
              <a:latin typeface="Georgia"/>
              <a:cs typeface="Georgia"/>
            </a:endParaRPr>
          </a:p>
        </p:txBody>
      </p:sp>
      <p:sp>
        <p:nvSpPr>
          <p:cNvPr id="9" name="Content Placeholder 2"/>
          <p:cNvSpPr txBox="1">
            <a:spLocks/>
          </p:cNvSpPr>
          <p:nvPr/>
        </p:nvSpPr>
        <p:spPr>
          <a:xfrm>
            <a:off x="228600" y="1676400"/>
            <a:ext cx="8610600" cy="5029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spcBef>
                <a:spcPts val="1200"/>
              </a:spcBef>
              <a:buFont typeface="Arial"/>
              <a:buChar char="•"/>
              <a:defRPr/>
            </a:pPr>
            <a:r>
              <a:rPr lang="en-US" sz="2400" dirty="0" smtClean="0">
                <a:solidFill>
                  <a:schemeClr val="tx1"/>
                </a:solidFill>
                <a:latin typeface="Georgia"/>
                <a:cs typeface="Georgia"/>
              </a:rPr>
              <a:t>Disaggregated data includes: </a:t>
            </a:r>
          </a:p>
          <a:p>
            <a:pPr marL="651510" lvl="1" indent="-285750" algn="l">
              <a:buFont typeface="Arial"/>
              <a:buChar char="•"/>
              <a:defRPr/>
            </a:pPr>
            <a:r>
              <a:rPr lang="en-US" sz="2400" dirty="0" smtClean="0">
                <a:solidFill>
                  <a:schemeClr val="tx1"/>
                </a:solidFill>
                <a:latin typeface="Georgia"/>
                <a:cs typeface="Georgia"/>
              </a:rPr>
              <a:t>Undergraduate and graduate student enrollment by ethnicity and gender.</a:t>
            </a:r>
          </a:p>
          <a:p>
            <a:pPr marL="651510" lvl="1" indent="-285750" algn="l">
              <a:buFont typeface="Arial"/>
              <a:buChar char="•"/>
              <a:defRPr/>
            </a:pPr>
            <a:r>
              <a:rPr lang="en-US" sz="2400" dirty="0" smtClean="0">
                <a:solidFill>
                  <a:schemeClr val="tx1"/>
                </a:solidFill>
                <a:latin typeface="Georgia"/>
                <a:cs typeface="Georgia"/>
              </a:rPr>
              <a:t>Degrees awarded at all levels by ethnicity and gender.</a:t>
            </a:r>
          </a:p>
          <a:p>
            <a:pPr marL="651510" lvl="1" indent="-285750" algn="l">
              <a:buFont typeface="Arial"/>
              <a:buChar char="•"/>
              <a:defRPr/>
            </a:pPr>
            <a:r>
              <a:rPr lang="en-US" sz="2400" dirty="0" smtClean="0">
                <a:solidFill>
                  <a:schemeClr val="tx1"/>
                </a:solidFill>
                <a:latin typeface="Georgia"/>
                <a:cs typeface="Georgia"/>
              </a:rPr>
              <a:t>Placement at all degree levels.</a:t>
            </a:r>
          </a:p>
          <a:p>
            <a:pPr marL="651510" lvl="1" indent="-285750" algn="l">
              <a:buFont typeface="Arial"/>
              <a:buChar char="•"/>
              <a:defRPr/>
            </a:pPr>
            <a:r>
              <a:rPr lang="en-US" sz="2400" dirty="0" smtClean="0">
                <a:solidFill>
                  <a:schemeClr val="tx1"/>
                </a:solidFill>
                <a:latin typeface="Georgia"/>
                <a:cs typeface="Georgia"/>
              </a:rPr>
              <a:t>Faculty head counts and salaries by race/ethnicity, gender, rank and discipline.</a:t>
            </a:r>
          </a:p>
          <a:p>
            <a:pPr marL="342900" lvl="1" indent="-342900" algn="l">
              <a:spcBef>
                <a:spcPts val="1200"/>
              </a:spcBef>
              <a:buFont typeface="Arial"/>
              <a:buChar char="•"/>
              <a:defRPr/>
            </a:pPr>
            <a:r>
              <a:rPr lang="en-US" sz="2400" dirty="0" smtClean="0">
                <a:solidFill>
                  <a:schemeClr val="tx1"/>
                </a:solidFill>
                <a:latin typeface="Georgia"/>
                <a:cs typeface="Georgia"/>
              </a:rPr>
              <a:t>Data comes primarily  from 1862, 1890, 1994 and Non Land-Grant Institutions.</a:t>
            </a:r>
          </a:p>
          <a:p>
            <a:pPr marL="800100" lvl="2" indent="-342900" algn="l">
              <a:spcBef>
                <a:spcPts val="432"/>
              </a:spcBef>
              <a:buFont typeface="Arial"/>
              <a:buChar char="•"/>
              <a:defRPr/>
            </a:pPr>
            <a:r>
              <a:rPr lang="en-US" altLang="en-US" dirty="0" smtClean="0">
                <a:solidFill>
                  <a:schemeClr val="tx1"/>
                </a:solidFill>
                <a:latin typeface="Georgia"/>
                <a:cs typeface="Georgia"/>
              </a:rPr>
              <a:t>Collect </a:t>
            </a:r>
            <a:r>
              <a:rPr lang="en-US" altLang="en-US" dirty="0">
                <a:solidFill>
                  <a:schemeClr val="tx1"/>
                </a:solidFill>
                <a:latin typeface="Georgia"/>
                <a:cs typeface="Georgia"/>
              </a:rPr>
              <a:t>data from approximately 275 universities and colleges nationwide.</a:t>
            </a:r>
            <a:br>
              <a:rPr lang="en-US" altLang="en-US" dirty="0">
                <a:solidFill>
                  <a:schemeClr val="tx1"/>
                </a:solidFill>
                <a:latin typeface="Georgia"/>
                <a:cs typeface="Georgia"/>
              </a:rPr>
            </a:br>
            <a:endParaRPr lang="en-US" altLang="en-US" dirty="0">
              <a:solidFill>
                <a:schemeClr val="tx1"/>
              </a:solidFill>
              <a:latin typeface="Georgia"/>
              <a:cs typeface="Georgia"/>
            </a:endParaRPr>
          </a:p>
          <a:p>
            <a:pPr marL="342900" lvl="1" indent="-342900" algn="l">
              <a:spcBef>
                <a:spcPts val="1200"/>
              </a:spcBef>
              <a:buFont typeface="Arial"/>
              <a:buChar char="•"/>
              <a:defRPr/>
            </a:pPr>
            <a:endParaRPr lang="en-US" sz="1900" dirty="0">
              <a:solidFill>
                <a:schemeClr val="tx1"/>
              </a:solidFill>
              <a:latin typeface="Georgia"/>
              <a:cs typeface="Georgia"/>
            </a:endParaRPr>
          </a:p>
          <a:p>
            <a:pPr marL="285750" indent="-285750" algn="l">
              <a:buFont typeface="Arial"/>
              <a:buChar char="•"/>
              <a:defRPr/>
            </a:pPr>
            <a:endParaRPr lang="en-US" sz="1800" dirty="0">
              <a:solidFill>
                <a:schemeClr val="tx1"/>
              </a:solidFill>
              <a:latin typeface="Georgia"/>
              <a:cs typeface="Georgia"/>
            </a:endParaRPr>
          </a:p>
        </p:txBody>
      </p:sp>
    </p:spTree>
    <p:extLst>
      <p:ext uri="{BB962C8B-B14F-4D97-AF65-F5344CB8AC3E}">
        <p14:creationId xmlns:p14="http://schemas.microsoft.com/office/powerpoint/2010/main" val="1307738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927846"/>
            <a:ext cx="8153400" cy="838200"/>
          </a:xfrm>
        </p:spPr>
        <p:txBody>
          <a:bodyPr>
            <a:normAutofit/>
          </a:bodyPr>
          <a:lstStyle/>
          <a:p>
            <a:pPr eaLnBrk="1" hangingPunct="1"/>
            <a:r>
              <a:rPr lang="en-US" altLang="en-US" sz="3200" b="1" i="1" dirty="0" smtClean="0">
                <a:latin typeface="Georgia"/>
                <a:cs typeface="Georgia"/>
              </a:rPr>
              <a:t>FAEIS Surveys</a:t>
            </a:r>
          </a:p>
        </p:txBody>
      </p:sp>
      <p:sp>
        <p:nvSpPr>
          <p:cNvPr id="3" name="Rectangle 2"/>
          <p:cNvSpPr/>
          <p:nvPr/>
        </p:nvSpPr>
        <p:spPr>
          <a:xfrm>
            <a:off x="679946" y="2057400"/>
            <a:ext cx="7930653" cy="2277547"/>
          </a:xfrm>
          <a:prstGeom prst="rect">
            <a:avLst/>
          </a:prstGeom>
        </p:spPr>
        <p:txBody>
          <a:bodyPr wrap="square">
            <a:spAutoFit/>
          </a:bodyPr>
          <a:lstStyle/>
          <a:p>
            <a:pPr marL="342900" indent="-342900">
              <a:spcAft>
                <a:spcPts val="1200"/>
              </a:spcAft>
              <a:buFont typeface="+mj-lt"/>
              <a:buAutoNum type="arabicPeriod"/>
            </a:pPr>
            <a:r>
              <a:rPr lang="en-US" sz="2800" kern="1400" dirty="0" smtClean="0">
                <a:solidFill>
                  <a:srgbClr val="000000"/>
                </a:solidFill>
                <a:latin typeface="Georgia"/>
                <a:ea typeface="Times New Roman"/>
                <a:cs typeface="Georgia"/>
              </a:rPr>
              <a:t>The Detailed Student Survey </a:t>
            </a:r>
          </a:p>
          <a:p>
            <a:pPr marL="342900" indent="-342900">
              <a:spcAft>
                <a:spcPts val="1200"/>
              </a:spcAft>
              <a:buFont typeface="+mj-lt"/>
              <a:buAutoNum type="arabicPeriod"/>
            </a:pPr>
            <a:r>
              <a:rPr lang="en-US" sz="2800" kern="1400" dirty="0">
                <a:solidFill>
                  <a:srgbClr val="000000"/>
                </a:solidFill>
                <a:latin typeface="Georgia"/>
                <a:ea typeface="Times New Roman"/>
                <a:cs typeface="Georgia"/>
              </a:rPr>
              <a:t>The Faculty Survey </a:t>
            </a:r>
            <a:endParaRPr lang="en-US" sz="2800" kern="1400" dirty="0" smtClean="0">
              <a:solidFill>
                <a:srgbClr val="000000"/>
              </a:solidFill>
              <a:latin typeface="Georgia"/>
              <a:ea typeface="Times New Roman"/>
              <a:cs typeface="Georgia"/>
            </a:endParaRPr>
          </a:p>
          <a:p>
            <a:pPr marL="342900" marR="0" indent="-342900">
              <a:spcAft>
                <a:spcPts val="1200"/>
              </a:spcAft>
              <a:buFont typeface="+mj-lt"/>
              <a:buAutoNum type="arabicPeriod"/>
            </a:pPr>
            <a:r>
              <a:rPr lang="en-US" sz="2800" kern="1400" dirty="0" smtClean="0">
                <a:solidFill>
                  <a:srgbClr val="000000"/>
                </a:solidFill>
                <a:latin typeface="Georgia"/>
                <a:ea typeface="Times New Roman"/>
                <a:cs typeface="Georgia"/>
              </a:rPr>
              <a:t>The </a:t>
            </a:r>
            <a:r>
              <a:rPr lang="en-US" sz="2800" kern="1400" dirty="0">
                <a:solidFill>
                  <a:srgbClr val="000000"/>
                </a:solidFill>
                <a:latin typeface="Georgia"/>
                <a:ea typeface="Times New Roman"/>
                <a:cs typeface="Georgia"/>
              </a:rPr>
              <a:t>Transfer Student </a:t>
            </a:r>
            <a:r>
              <a:rPr lang="en-US" sz="2800" kern="1400" dirty="0" smtClean="0">
                <a:solidFill>
                  <a:srgbClr val="000000"/>
                </a:solidFill>
                <a:latin typeface="Georgia"/>
                <a:ea typeface="Times New Roman"/>
                <a:cs typeface="Georgia"/>
              </a:rPr>
              <a:t>Survey</a:t>
            </a:r>
          </a:p>
          <a:p>
            <a:pPr marL="342900" marR="0" indent="-342900">
              <a:spcAft>
                <a:spcPts val="1200"/>
              </a:spcAft>
              <a:buFont typeface="+mj-lt"/>
              <a:buAutoNum type="arabicPeriod"/>
            </a:pPr>
            <a:endParaRPr lang="en-US" sz="2800" kern="1400" dirty="0">
              <a:solidFill>
                <a:srgbClr val="000000"/>
              </a:solidFill>
              <a:latin typeface="Georgia"/>
              <a:ea typeface="Times New Roman"/>
              <a:cs typeface="Georgia"/>
            </a:endParaRPr>
          </a:p>
        </p:txBody>
      </p:sp>
    </p:spTree>
    <p:extLst>
      <p:ext uri="{BB962C8B-B14F-4D97-AF65-F5344CB8AC3E}">
        <p14:creationId xmlns:p14="http://schemas.microsoft.com/office/powerpoint/2010/main" val="1562822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838200"/>
            <a:ext cx="8153400" cy="838200"/>
          </a:xfrm>
        </p:spPr>
        <p:txBody>
          <a:bodyPr>
            <a:normAutofit/>
          </a:bodyPr>
          <a:lstStyle/>
          <a:p>
            <a:r>
              <a:rPr lang="en-US" sz="3200" b="1" i="1" kern="1400" dirty="0">
                <a:solidFill>
                  <a:srgbClr val="000000"/>
                </a:solidFill>
                <a:latin typeface="Georgia"/>
                <a:ea typeface="Times New Roman"/>
                <a:cs typeface="Georgia"/>
              </a:rPr>
              <a:t>The Primary Student </a:t>
            </a:r>
            <a:r>
              <a:rPr lang="en-US" sz="3200" b="1" i="1" kern="1400" dirty="0" smtClean="0">
                <a:solidFill>
                  <a:srgbClr val="000000"/>
                </a:solidFill>
                <a:latin typeface="Georgia"/>
                <a:ea typeface="Times New Roman"/>
                <a:cs typeface="Georgia"/>
              </a:rPr>
              <a:t>Surveys</a:t>
            </a:r>
            <a:endParaRPr lang="en-US" altLang="en-US" sz="3200" b="1" i="1" dirty="0" smtClean="0">
              <a:latin typeface="Georgia"/>
              <a:cs typeface="Georgia"/>
            </a:endParaRPr>
          </a:p>
        </p:txBody>
      </p:sp>
      <p:sp>
        <p:nvSpPr>
          <p:cNvPr id="3" name="Rectangle 2"/>
          <p:cNvSpPr/>
          <p:nvPr/>
        </p:nvSpPr>
        <p:spPr>
          <a:xfrm>
            <a:off x="304799" y="1526990"/>
            <a:ext cx="8342069" cy="4985980"/>
          </a:xfrm>
          <a:prstGeom prst="rect">
            <a:avLst/>
          </a:prstGeom>
        </p:spPr>
        <p:txBody>
          <a:bodyPr wrap="square">
            <a:spAutoFit/>
          </a:bodyPr>
          <a:lstStyle/>
          <a:p>
            <a:pPr marR="0">
              <a:spcAft>
                <a:spcPts val="1200"/>
              </a:spcAft>
            </a:pPr>
            <a:r>
              <a:rPr lang="en-US" sz="2400" u="sng" kern="1400" dirty="0" smtClean="0">
                <a:solidFill>
                  <a:srgbClr val="000000"/>
                </a:solidFill>
                <a:latin typeface="Georgia"/>
                <a:ea typeface="Times New Roman"/>
                <a:cs typeface="Georgia"/>
              </a:rPr>
              <a:t>Three components:</a:t>
            </a:r>
            <a:endParaRPr lang="en-US" sz="2400" kern="1400" dirty="0">
              <a:solidFill>
                <a:srgbClr val="000000"/>
              </a:solidFill>
              <a:latin typeface="Georgia"/>
              <a:ea typeface="Times New Roman"/>
              <a:cs typeface="Georgia"/>
            </a:endParaRPr>
          </a:p>
          <a:p>
            <a:pPr marL="342900" marR="0" indent="-342900">
              <a:spcAft>
                <a:spcPts val="1200"/>
              </a:spcAft>
              <a:buFont typeface="+mj-lt"/>
              <a:buAutoNum type="arabicPeriod"/>
            </a:pPr>
            <a:r>
              <a:rPr lang="en-US" sz="2400" i="1" kern="1400" dirty="0" smtClean="0">
                <a:solidFill>
                  <a:srgbClr val="000000"/>
                </a:solidFill>
                <a:latin typeface="Georgia"/>
                <a:ea typeface="Times New Roman"/>
                <a:cs typeface="Georgia"/>
              </a:rPr>
              <a:t>Student </a:t>
            </a:r>
            <a:r>
              <a:rPr lang="en-US" sz="2400" i="1" kern="1400" dirty="0">
                <a:solidFill>
                  <a:srgbClr val="000000"/>
                </a:solidFill>
                <a:latin typeface="Georgia"/>
                <a:ea typeface="Times New Roman"/>
                <a:cs typeface="Georgia"/>
              </a:rPr>
              <a:t>Enrollment Survey </a:t>
            </a:r>
            <a:r>
              <a:rPr lang="en-US" sz="2400" kern="1400" dirty="0">
                <a:solidFill>
                  <a:srgbClr val="000000"/>
                </a:solidFill>
                <a:latin typeface="Georgia"/>
                <a:ea typeface="Times New Roman"/>
                <a:cs typeface="Georgia"/>
              </a:rPr>
              <a:t>reflects the Fall census for the current year. The survey collects Fall enrollment by degree level, discipline (CIP), gender, and ethnicity.</a:t>
            </a:r>
          </a:p>
          <a:p>
            <a:pPr marL="342900" marR="0" indent="-342900">
              <a:spcAft>
                <a:spcPts val="1200"/>
              </a:spcAft>
              <a:buFont typeface="+mj-lt"/>
              <a:buAutoNum type="arabicPeriod"/>
            </a:pPr>
            <a:r>
              <a:rPr lang="en-US" sz="2400" kern="1400" dirty="0" smtClean="0">
                <a:solidFill>
                  <a:srgbClr val="000000"/>
                </a:solidFill>
                <a:latin typeface="Georgia"/>
                <a:ea typeface="Times New Roman"/>
                <a:cs typeface="Georgia"/>
              </a:rPr>
              <a:t>The </a:t>
            </a:r>
            <a:r>
              <a:rPr lang="en-US" sz="2400" i="1" kern="1400" dirty="0">
                <a:solidFill>
                  <a:srgbClr val="000000"/>
                </a:solidFill>
                <a:latin typeface="Georgia"/>
                <a:ea typeface="Times New Roman"/>
                <a:cs typeface="Georgia"/>
              </a:rPr>
              <a:t>Degrees Awarded Survey </a:t>
            </a:r>
            <a:r>
              <a:rPr lang="en-US" sz="2400" kern="1400" dirty="0">
                <a:solidFill>
                  <a:srgbClr val="000000"/>
                </a:solidFill>
                <a:latin typeface="Georgia"/>
                <a:ea typeface="Times New Roman"/>
                <a:cs typeface="Georgia"/>
              </a:rPr>
              <a:t>collects degrees each academic year by degree level, discipline (CIP), gender, and ethnicity.</a:t>
            </a:r>
          </a:p>
          <a:p>
            <a:pPr marL="342900" marR="0" indent="-342900">
              <a:spcAft>
                <a:spcPts val="1200"/>
              </a:spcAft>
              <a:buFont typeface="+mj-lt"/>
              <a:buAutoNum type="arabicPeriod"/>
            </a:pPr>
            <a:r>
              <a:rPr lang="en-US" sz="2400" kern="1400" dirty="0" smtClean="0">
                <a:solidFill>
                  <a:srgbClr val="000000"/>
                </a:solidFill>
                <a:latin typeface="Georgia"/>
                <a:ea typeface="Times New Roman"/>
                <a:cs typeface="Georgia"/>
              </a:rPr>
              <a:t>The </a:t>
            </a:r>
            <a:r>
              <a:rPr lang="en-US" sz="2400" i="1" kern="1400" dirty="0">
                <a:solidFill>
                  <a:srgbClr val="000000"/>
                </a:solidFill>
                <a:latin typeface="Georgia"/>
                <a:ea typeface="Times New Roman"/>
                <a:cs typeface="Georgia"/>
              </a:rPr>
              <a:t>Placement of Graduates Survey </a:t>
            </a:r>
            <a:r>
              <a:rPr lang="en-US" sz="2400" kern="1400" dirty="0">
                <a:solidFill>
                  <a:srgbClr val="000000"/>
                </a:solidFill>
                <a:latin typeface="Georgia"/>
                <a:ea typeface="Times New Roman"/>
                <a:cs typeface="Georgia"/>
              </a:rPr>
              <a:t>collects data each academic year on the jobs that students receive after graduation, including the degree they received, the number of new graduates placed broken down by CIP program, and the place of work</a:t>
            </a:r>
            <a:r>
              <a:rPr lang="en-US" sz="2400" kern="1400" dirty="0" smtClean="0">
                <a:solidFill>
                  <a:srgbClr val="000000"/>
                </a:solidFill>
                <a:latin typeface="Georgia"/>
                <a:ea typeface="Times New Roman"/>
                <a:cs typeface="Georgia"/>
              </a:rPr>
              <a:t>.</a:t>
            </a:r>
            <a:endParaRPr lang="en-US" sz="2400" kern="1400" dirty="0">
              <a:solidFill>
                <a:srgbClr val="000000"/>
              </a:solidFill>
              <a:latin typeface="Georgia"/>
              <a:ea typeface="Times New Roman"/>
              <a:cs typeface="Georgia"/>
            </a:endParaRPr>
          </a:p>
        </p:txBody>
      </p:sp>
    </p:spTree>
    <p:extLst>
      <p:ext uri="{BB962C8B-B14F-4D97-AF65-F5344CB8AC3E}">
        <p14:creationId xmlns:p14="http://schemas.microsoft.com/office/powerpoint/2010/main" val="3711194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838200"/>
            <a:ext cx="8153400" cy="838200"/>
          </a:xfrm>
        </p:spPr>
        <p:txBody>
          <a:bodyPr>
            <a:noAutofit/>
          </a:bodyPr>
          <a:lstStyle/>
          <a:p>
            <a:r>
              <a:rPr lang="en-US" sz="3200" b="1" i="1" kern="1400" dirty="0">
                <a:solidFill>
                  <a:srgbClr val="000000"/>
                </a:solidFill>
                <a:latin typeface="Georgia"/>
                <a:ea typeface="Times New Roman"/>
                <a:cs typeface="Georgia"/>
              </a:rPr>
              <a:t>The Faculty Survey </a:t>
            </a:r>
            <a:r>
              <a:rPr lang="en-US" sz="3200" b="1" i="1" kern="1400" dirty="0" smtClean="0">
                <a:solidFill>
                  <a:srgbClr val="000000"/>
                </a:solidFill>
                <a:latin typeface="Georgia"/>
                <a:ea typeface="Times New Roman"/>
                <a:cs typeface="Georgia"/>
              </a:rPr>
              <a:t>and </a:t>
            </a:r>
            <a:br>
              <a:rPr lang="en-US" sz="3200" b="1" i="1" kern="1400" dirty="0" smtClean="0">
                <a:solidFill>
                  <a:srgbClr val="000000"/>
                </a:solidFill>
                <a:latin typeface="Georgia"/>
                <a:ea typeface="Times New Roman"/>
                <a:cs typeface="Georgia"/>
              </a:rPr>
            </a:br>
            <a:r>
              <a:rPr lang="en-US" sz="3200" b="1" i="1" kern="1400" dirty="0" smtClean="0">
                <a:solidFill>
                  <a:srgbClr val="000000"/>
                </a:solidFill>
                <a:latin typeface="Georgia"/>
                <a:ea typeface="Times New Roman"/>
                <a:cs typeface="Georgia"/>
              </a:rPr>
              <a:t>Transfer Student Survey </a:t>
            </a:r>
            <a:endParaRPr lang="en-US" altLang="en-US" sz="3200" b="1" i="1" dirty="0" smtClean="0">
              <a:latin typeface="Georgia"/>
              <a:cs typeface="Georgia"/>
            </a:endParaRPr>
          </a:p>
        </p:txBody>
      </p:sp>
      <p:sp>
        <p:nvSpPr>
          <p:cNvPr id="3" name="Rectangle 2"/>
          <p:cNvSpPr/>
          <p:nvPr/>
        </p:nvSpPr>
        <p:spPr>
          <a:xfrm>
            <a:off x="457200" y="2093214"/>
            <a:ext cx="8077200" cy="2400657"/>
          </a:xfrm>
          <a:prstGeom prst="rect">
            <a:avLst/>
          </a:prstGeom>
        </p:spPr>
        <p:txBody>
          <a:bodyPr wrap="square">
            <a:spAutoFit/>
          </a:bodyPr>
          <a:lstStyle/>
          <a:p>
            <a:pPr marL="342900" indent="-342900">
              <a:spcAft>
                <a:spcPts val="1200"/>
              </a:spcAft>
              <a:buFont typeface="Arial"/>
              <a:buChar char="•"/>
            </a:pPr>
            <a:r>
              <a:rPr lang="en-US" sz="2500" i="1" kern="1400" dirty="0" smtClean="0">
                <a:solidFill>
                  <a:srgbClr val="000000"/>
                </a:solidFill>
                <a:latin typeface="Georgia"/>
                <a:ea typeface="Times New Roman"/>
                <a:cs typeface="Georgia"/>
              </a:rPr>
              <a:t>Faculty </a:t>
            </a:r>
            <a:r>
              <a:rPr lang="en-US" sz="2500" i="1" kern="1400" dirty="0">
                <a:solidFill>
                  <a:srgbClr val="000000"/>
                </a:solidFill>
                <a:latin typeface="Georgia"/>
                <a:ea typeface="Times New Roman"/>
                <a:cs typeface="Georgia"/>
              </a:rPr>
              <a:t>Survey </a:t>
            </a:r>
            <a:r>
              <a:rPr lang="en-US" sz="2500" kern="1400" dirty="0">
                <a:solidFill>
                  <a:srgbClr val="000000"/>
                </a:solidFill>
                <a:latin typeface="Georgia"/>
                <a:ea typeface="Times New Roman"/>
                <a:cs typeface="Georgia"/>
              </a:rPr>
              <a:t>collects data each Fall semester on faculty academic rank and tenure status, appointment type and percentage breakdown, the faculties' primary discipline (CIP), monthly salary, demographic information, and administrative position information</a:t>
            </a:r>
            <a:r>
              <a:rPr lang="en-US" sz="2400" kern="1400" dirty="0" smtClean="0">
                <a:solidFill>
                  <a:srgbClr val="000000"/>
                </a:solidFill>
                <a:latin typeface="Georgia"/>
                <a:ea typeface="Times New Roman"/>
                <a:cs typeface="Georgia"/>
              </a:rPr>
              <a:t>.</a:t>
            </a:r>
            <a:endParaRPr lang="en-US" sz="2400" kern="1400" dirty="0">
              <a:solidFill>
                <a:srgbClr val="000000"/>
              </a:solidFill>
              <a:latin typeface="Georgia"/>
              <a:ea typeface="Times New Roman"/>
              <a:cs typeface="Georgia"/>
            </a:endParaRPr>
          </a:p>
        </p:txBody>
      </p:sp>
      <p:sp>
        <p:nvSpPr>
          <p:cNvPr id="9" name="Rectangle 8"/>
          <p:cNvSpPr/>
          <p:nvPr/>
        </p:nvSpPr>
        <p:spPr>
          <a:xfrm>
            <a:off x="457200" y="4650304"/>
            <a:ext cx="8077200" cy="1246495"/>
          </a:xfrm>
          <a:prstGeom prst="rect">
            <a:avLst/>
          </a:prstGeom>
        </p:spPr>
        <p:txBody>
          <a:bodyPr wrap="square">
            <a:spAutoFit/>
          </a:bodyPr>
          <a:lstStyle/>
          <a:p>
            <a:pPr marL="342900" marR="0" indent="-342900">
              <a:spcAft>
                <a:spcPts val="1200"/>
              </a:spcAft>
              <a:buFont typeface="Arial"/>
              <a:buChar char="•"/>
            </a:pPr>
            <a:r>
              <a:rPr lang="en-US" sz="2500" i="1" kern="1400" dirty="0" smtClean="0">
                <a:solidFill>
                  <a:srgbClr val="000000"/>
                </a:solidFill>
                <a:latin typeface="Georgia"/>
                <a:ea typeface="Times New Roman"/>
                <a:cs typeface="Georgia"/>
              </a:rPr>
              <a:t>Transfer </a:t>
            </a:r>
            <a:r>
              <a:rPr lang="en-US" sz="2500" i="1" kern="1400" dirty="0">
                <a:solidFill>
                  <a:srgbClr val="000000"/>
                </a:solidFill>
                <a:latin typeface="Georgia"/>
                <a:ea typeface="Times New Roman"/>
                <a:cs typeface="Georgia"/>
              </a:rPr>
              <a:t>Student </a:t>
            </a:r>
            <a:r>
              <a:rPr lang="en-US" sz="2500" kern="1400" dirty="0">
                <a:solidFill>
                  <a:srgbClr val="000000"/>
                </a:solidFill>
                <a:latin typeface="Georgia"/>
                <a:ea typeface="Times New Roman"/>
                <a:cs typeface="Georgia"/>
              </a:rPr>
              <a:t>survey is a pilot survey inquiring about transfer students who transferred into four-year programs from two-year programs. </a:t>
            </a:r>
          </a:p>
        </p:txBody>
      </p:sp>
    </p:spTree>
    <p:extLst>
      <p:ext uri="{BB962C8B-B14F-4D97-AF65-F5344CB8AC3E}">
        <p14:creationId xmlns:p14="http://schemas.microsoft.com/office/powerpoint/2010/main" val="3294053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06" y="917083"/>
            <a:ext cx="8764022" cy="1077218"/>
          </a:xfrm>
          <a:prstGeom prst="rect">
            <a:avLst/>
          </a:prstGeom>
          <a:noFill/>
        </p:spPr>
        <p:txBody>
          <a:bodyPr wrap="square" rtlCol="0">
            <a:spAutoFit/>
          </a:bodyPr>
          <a:lstStyle/>
          <a:p>
            <a:pPr algn="ctr"/>
            <a:r>
              <a:rPr lang="en-US" sz="3200" b="1" dirty="0" smtClean="0">
                <a:latin typeface="Georgia"/>
                <a:cs typeface="Georgia"/>
              </a:rPr>
              <a:t>How can FAEIS contribute to the conversation?</a:t>
            </a:r>
            <a:endParaRPr lang="en-US" sz="3200" b="1" dirty="0">
              <a:latin typeface="Georgia"/>
              <a:cs typeface="Georgia"/>
            </a:endParaRPr>
          </a:p>
        </p:txBody>
      </p:sp>
      <p:sp>
        <p:nvSpPr>
          <p:cNvPr id="4" name="TextBox 3"/>
          <p:cNvSpPr txBox="1"/>
          <p:nvPr/>
        </p:nvSpPr>
        <p:spPr>
          <a:xfrm>
            <a:off x="216406" y="2174414"/>
            <a:ext cx="8674218" cy="1600438"/>
          </a:xfrm>
          <a:prstGeom prst="rect">
            <a:avLst/>
          </a:prstGeom>
          <a:noFill/>
        </p:spPr>
        <p:txBody>
          <a:bodyPr wrap="square" rtlCol="0">
            <a:spAutoFit/>
          </a:bodyPr>
          <a:lstStyle/>
          <a:p>
            <a:pPr marL="651510" lvl="1" indent="-285750">
              <a:buFont typeface="Arial"/>
              <a:buChar char="•"/>
              <a:defRPr/>
            </a:pPr>
            <a:r>
              <a:rPr lang="en-US" sz="2400" dirty="0">
                <a:latin typeface="Georgia"/>
                <a:cs typeface="Georgia"/>
              </a:rPr>
              <a:t>To provide empirical information for use in planning and coordinating efforts, directed towards supporting higher education in natural resources, agriculture, and Family Consumer Sciences </a:t>
            </a:r>
          </a:p>
        </p:txBody>
      </p:sp>
      <p:sp>
        <p:nvSpPr>
          <p:cNvPr id="5" name="Rectangle 4"/>
          <p:cNvSpPr/>
          <p:nvPr/>
        </p:nvSpPr>
        <p:spPr>
          <a:xfrm>
            <a:off x="500338" y="3964900"/>
            <a:ext cx="8480090" cy="1569660"/>
          </a:xfrm>
          <a:prstGeom prst="rect">
            <a:avLst/>
          </a:prstGeom>
        </p:spPr>
        <p:txBody>
          <a:bodyPr wrap="square">
            <a:spAutoFit/>
          </a:bodyPr>
          <a:lstStyle/>
          <a:p>
            <a:pPr marL="800100" lvl="1" indent="-342900">
              <a:buFont typeface="Arial"/>
              <a:buChar char="•"/>
            </a:pPr>
            <a:r>
              <a:rPr lang="en-US" sz="2400" i="1" dirty="0" smtClean="0">
                <a:latin typeface="Georgia"/>
                <a:cs typeface="Georgia"/>
              </a:rPr>
              <a:t>Specifically, as a part of an ongoing effort to investigate national enrollment trends pertinent to the Natural Resources. </a:t>
            </a:r>
          </a:p>
          <a:p>
            <a:endParaRPr lang="en-US" sz="2400" dirty="0">
              <a:latin typeface="Georgia"/>
              <a:cs typeface="Georgia"/>
            </a:endParaRPr>
          </a:p>
        </p:txBody>
      </p:sp>
    </p:spTree>
    <p:extLst>
      <p:ext uri="{BB962C8B-B14F-4D97-AF65-F5344CB8AC3E}">
        <p14:creationId xmlns:p14="http://schemas.microsoft.com/office/powerpoint/2010/main" val="1472719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14488" y="535937"/>
            <a:ext cx="7129067" cy="914800"/>
          </a:xfrm>
          <a:prstGeom prst="rect">
            <a:avLst/>
          </a:prstGeom>
        </p:spPr>
        <p:txBody>
          <a:bodyPr lIns="91425" tIns="91425" rIns="91425" bIns="91425" anchor="b" anchorCtr="0">
            <a:noAutofit/>
          </a:bodyPr>
          <a:lstStyle/>
          <a:p>
            <a:pPr lvl="0" rtl="0">
              <a:spcBef>
                <a:spcPts val="0"/>
              </a:spcBef>
              <a:buNone/>
            </a:pPr>
            <a:r>
              <a:rPr lang="en" sz="3200" dirty="0"/>
              <a:t>Trends</a:t>
            </a:r>
          </a:p>
        </p:txBody>
      </p:sp>
      <p:sp>
        <p:nvSpPr>
          <p:cNvPr id="164" name="Shape 164"/>
          <p:cNvSpPr txBox="1">
            <a:spLocks noGrp="1"/>
          </p:cNvSpPr>
          <p:nvPr>
            <p:ph type="body" idx="1"/>
          </p:nvPr>
        </p:nvSpPr>
        <p:spPr>
          <a:xfrm>
            <a:off x="387900" y="5580032"/>
            <a:ext cx="8266500" cy="511600"/>
          </a:xfrm>
          <a:prstGeom prst="rect">
            <a:avLst/>
          </a:prstGeom>
        </p:spPr>
        <p:txBody>
          <a:bodyPr lIns="91425" tIns="91425" rIns="91425" bIns="91425" anchor="t" anchorCtr="0">
            <a:noAutofit/>
          </a:bodyPr>
          <a:lstStyle/>
          <a:p>
            <a:pPr lvl="0" rtl="0">
              <a:spcBef>
                <a:spcPts val="0"/>
              </a:spcBef>
              <a:buNone/>
            </a:pPr>
            <a:r>
              <a:rPr lang="en" sz="1000">
                <a:solidFill>
                  <a:srgbClr val="222222"/>
                </a:solidFill>
                <a:highlight>
                  <a:srgbClr val="FFFFFF"/>
                </a:highlight>
                <a:latin typeface="Arial"/>
                <a:ea typeface="Arial"/>
                <a:cs typeface="Arial"/>
                <a:sym typeface="Arial"/>
              </a:rPr>
              <a:t>Sharik, Terry L., et al. "Undergraduate enrollment in natural resource programs in the United States: Trends, drivers, and implications for the future of natural resource professions." </a:t>
            </a:r>
            <a:r>
              <a:rPr lang="en" sz="1000" i="1">
                <a:solidFill>
                  <a:srgbClr val="222222"/>
                </a:solidFill>
                <a:highlight>
                  <a:srgbClr val="FFFFFF"/>
                </a:highlight>
                <a:latin typeface="Arial"/>
                <a:ea typeface="Arial"/>
                <a:cs typeface="Arial"/>
                <a:sym typeface="Arial"/>
              </a:rPr>
              <a:t>Journal of Forestry</a:t>
            </a:r>
            <a:r>
              <a:rPr lang="en" sz="1000">
                <a:solidFill>
                  <a:srgbClr val="222222"/>
                </a:solidFill>
                <a:highlight>
                  <a:srgbClr val="FFFFFF"/>
                </a:highlight>
                <a:latin typeface="Arial"/>
                <a:ea typeface="Arial"/>
                <a:cs typeface="Arial"/>
                <a:sym typeface="Arial"/>
              </a:rPr>
              <a:t> 113.6 (2015): 538-551.</a:t>
            </a:r>
          </a:p>
        </p:txBody>
      </p:sp>
      <p:pic>
        <p:nvPicPr>
          <p:cNvPr id="165" name="Shape 165"/>
          <p:cNvPicPr preferRelativeResize="0"/>
          <p:nvPr/>
        </p:nvPicPr>
        <p:blipFill>
          <a:blip r:embed="rId3">
            <a:alphaModFix/>
          </a:blip>
          <a:stretch>
            <a:fillRect/>
          </a:stretch>
        </p:blipFill>
        <p:spPr>
          <a:xfrm>
            <a:off x="667118" y="1307330"/>
            <a:ext cx="7825801" cy="4243332"/>
          </a:xfrm>
          <a:prstGeom prst="rect">
            <a:avLst/>
          </a:prstGeom>
          <a:noFill/>
          <a:ln>
            <a:noFill/>
          </a:ln>
        </p:spPr>
      </p:pic>
    </p:spTree>
    <p:extLst>
      <p:ext uri="{BB962C8B-B14F-4D97-AF65-F5344CB8AC3E}">
        <p14:creationId xmlns:p14="http://schemas.microsoft.com/office/powerpoint/2010/main" val="1929665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387900" y="916706"/>
            <a:ext cx="8368200" cy="914800"/>
          </a:xfrm>
          <a:prstGeom prst="rect">
            <a:avLst/>
          </a:prstGeom>
        </p:spPr>
        <p:txBody>
          <a:bodyPr lIns="91425" tIns="91425" rIns="91425" bIns="91425" anchor="b" anchorCtr="0">
            <a:noAutofit/>
          </a:bodyPr>
          <a:lstStyle/>
          <a:p>
            <a:pPr lvl="0">
              <a:spcBef>
                <a:spcPts val="0"/>
              </a:spcBef>
              <a:buNone/>
            </a:pPr>
            <a:r>
              <a:rPr lang="en" sz="3200" dirty="0"/>
              <a:t>How can FAEIS benefit you as a NAUFRP College?</a:t>
            </a:r>
          </a:p>
        </p:txBody>
      </p:sp>
      <p:sp>
        <p:nvSpPr>
          <p:cNvPr id="91" name="Shape 91"/>
          <p:cNvSpPr txBox="1">
            <a:spLocks noGrp="1"/>
          </p:cNvSpPr>
          <p:nvPr>
            <p:ph type="body" idx="1"/>
          </p:nvPr>
        </p:nvSpPr>
        <p:spPr>
          <a:xfrm>
            <a:off x="387900" y="1831506"/>
            <a:ext cx="8368200" cy="4105200"/>
          </a:xfrm>
          <a:prstGeom prst="rect">
            <a:avLst/>
          </a:prstGeom>
        </p:spPr>
        <p:txBody>
          <a:bodyPr lIns="91425" tIns="91425" rIns="91425" bIns="91425" anchor="t" anchorCtr="0">
            <a:noAutofit/>
          </a:bodyPr>
          <a:lstStyle/>
          <a:p>
            <a:pPr marL="457200" lvl="0" indent="-228600" rtl="0">
              <a:spcBef>
                <a:spcPts val="0"/>
              </a:spcBef>
            </a:pPr>
            <a:r>
              <a:rPr lang="en" sz="2800" dirty="0"/>
              <a:t>Representation with your peers in external reports</a:t>
            </a:r>
          </a:p>
          <a:p>
            <a:pPr marL="914400" lvl="1" indent="-228600" rtl="0">
              <a:spcBef>
                <a:spcPts val="0"/>
              </a:spcBef>
            </a:pPr>
            <a:r>
              <a:rPr lang="en" sz="2400" dirty="0"/>
              <a:t>Forest Industry experts (pipeline)</a:t>
            </a:r>
          </a:p>
          <a:p>
            <a:pPr marL="914400" lvl="1" indent="-228600" rtl="0">
              <a:spcBef>
                <a:spcPts val="0"/>
              </a:spcBef>
            </a:pPr>
            <a:r>
              <a:rPr lang="en" sz="2400" dirty="0"/>
              <a:t>Government Program writers (diversity)</a:t>
            </a:r>
          </a:p>
          <a:p>
            <a:pPr marL="457200" lvl="0" indent="-228600" rtl="0">
              <a:spcBef>
                <a:spcPts val="0"/>
              </a:spcBef>
            </a:pPr>
            <a:r>
              <a:rPr lang="en" sz="2800" dirty="0"/>
              <a:t>Comparability between your college and other members</a:t>
            </a:r>
          </a:p>
          <a:p>
            <a:pPr marL="914400" lvl="1" indent="-228600" rtl="0">
              <a:spcBef>
                <a:spcPts val="0"/>
              </a:spcBef>
            </a:pPr>
            <a:r>
              <a:rPr lang="en" sz="2400" dirty="0"/>
              <a:t>Programs offered</a:t>
            </a:r>
          </a:p>
          <a:p>
            <a:pPr marL="914400" lvl="1" indent="-228600" rtl="0">
              <a:spcBef>
                <a:spcPts val="0"/>
              </a:spcBef>
            </a:pPr>
            <a:r>
              <a:rPr lang="en" sz="2400" dirty="0"/>
              <a:t>Enrollment numbers</a:t>
            </a:r>
          </a:p>
          <a:p>
            <a:pPr marL="914400" lvl="1" indent="-228600" rtl="0">
              <a:spcBef>
                <a:spcPts val="0"/>
              </a:spcBef>
            </a:pPr>
            <a:r>
              <a:rPr lang="en" sz="2400" dirty="0"/>
              <a:t>Faculty composition</a:t>
            </a:r>
          </a:p>
          <a:p>
            <a:pPr marL="914400" lvl="1" indent="-228600" rtl="0">
              <a:spcBef>
                <a:spcPts val="0"/>
              </a:spcBef>
            </a:pPr>
            <a:r>
              <a:rPr lang="en" sz="2400" dirty="0"/>
              <a:t>Diversity ratios</a:t>
            </a:r>
          </a:p>
          <a:p>
            <a:pPr marL="914400" lvl="1" indent="-228600" rtl="0">
              <a:spcBef>
                <a:spcPts val="0"/>
              </a:spcBef>
            </a:pPr>
            <a:r>
              <a:rPr lang="en" sz="2400" dirty="0"/>
              <a:t>Benchmarking</a:t>
            </a:r>
          </a:p>
          <a:p>
            <a:pPr marL="457200" lvl="0" indent="-228600" rtl="0">
              <a:spcBef>
                <a:spcPts val="0"/>
              </a:spcBef>
            </a:pPr>
            <a:r>
              <a:rPr lang="en" sz="2800" dirty="0"/>
              <a:t>Exploration of trends in emerging programs</a:t>
            </a:r>
          </a:p>
          <a:p>
            <a:pPr lvl="0" rtl="0">
              <a:spcBef>
                <a:spcPts val="0"/>
              </a:spcBef>
              <a:buNone/>
            </a:pPr>
            <a:endParaRPr sz="2800" dirty="0"/>
          </a:p>
          <a:p>
            <a:pPr lvl="0" rtl="0">
              <a:spcBef>
                <a:spcPts val="0"/>
              </a:spcBef>
              <a:buNone/>
            </a:pPr>
            <a:endParaRPr sz="2800" dirty="0"/>
          </a:p>
        </p:txBody>
      </p:sp>
      <p:pic>
        <p:nvPicPr>
          <p:cNvPr id="92" name="Shape 92"/>
          <p:cNvPicPr preferRelativeResize="0"/>
          <p:nvPr/>
        </p:nvPicPr>
        <p:blipFill>
          <a:blip r:embed="rId3">
            <a:alphaModFix/>
          </a:blip>
          <a:stretch>
            <a:fillRect/>
          </a:stretch>
        </p:blipFill>
        <p:spPr>
          <a:xfrm>
            <a:off x="7146075" y="4299007"/>
            <a:ext cx="1228274" cy="1450629"/>
          </a:xfrm>
          <a:prstGeom prst="rect">
            <a:avLst/>
          </a:prstGeom>
          <a:noFill/>
          <a:ln>
            <a:noFill/>
          </a:ln>
        </p:spPr>
      </p:pic>
    </p:spTree>
    <p:extLst>
      <p:ext uri="{BB962C8B-B14F-4D97-AF65-F5344CB8AC3E}">
        <p14:creationId xmlns:p14="http://schemas.microsoft.com/office/powerpoint/2010/main" val="8843210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55475" y="645300"/>
            <a:ext cx="8368200" cy="914800"/>
          </a:xfrm>
          <a:prstGeom prst="rect">
            <a:avLst/>
          </a:prstGeom>
        </p:spPr>
        <p:txBody>
          <a:bodyPr lIns="91425" tIns="91425" rIns="91425" bIns="91425" anchor="b" anchorCtr="0">
            <a:noAutofit/>
          </a:bodyPr>
          <a:lstStyle/>
          <a:p>
            <a:pPr lvl="0">
              <a:spcBef>
                <a:spcPts val="0"/>
              </a:spcBef>
              <a:buNone/>
            </a:pPr>
            <a:r>
              <a:rPr lang="en" sz="4000"/>
              <a:t>How do we collect your data?</a:t>
            </a:r>
          </a:p>
        </p:txBody>
      </p:sp>
      <p:sp>
        <p:nvSpPr>
          <p:cNvPr id="98" name="Shape 98"/>
          <p:cNvSpPr txBox="1">
            <a:spLocks noGrp="1"/>
          </p:cNvSpPr>
          <p:nvPr>
            <p:ph type="body" idx="1"/>
          </p:nvPr>
        </p:nvSpPr>
        <p:spPr>
          <a:xfrm>
            <a:off x="0" y="1806845"/>
            <a:ext cx="8368200" cy="4105200"/>
          </a:xfrm>
          <a:prstGeom prst="rect">
            <a:avLst/>
          </a:prstGeom>
        </p:spPr>
        <p:txBody>
          <a:bodyPr lIns="91425" tIns="91425" rIns="91425" bIns="91425" anchor="t" anchorCtr="0">
            <a:noAutofit/>
          </a:bodyPr>
          <a:lstStyle/>
          <a:p>
            <a:pPr marL="457200" lvl="0" indent="-228600" rtl="0">
              <a:spcBef>
                <a:spcPts val="0"/>
              </a:spcBef>
            </a:pPr>
            <a:r>
              <a:rPr lang="en" sz="2800" dirty="0"/>
              <a:t>Online survey instrument</a:t>
            </a:r>
          </a:p>
          <a:p>
            <a:pPr marL="457200" lvl="0" indent="-228600" rtl="0">
              <a:spcBef>
                <a:spcPts val="0"/>
              </a:spcBef>
            </a:pPr>
            <a:r>
              <a:rPr lang="en" sz="2800" dirty="0"/>
              <a:t>Data extract *with oversight*</a:t>
            </a:r>
          </a:p>
          <a:p>
            <a:pPr marL="457200" lvl="0" indent="-228600" rtl="0">
              <a:spcBef>
                <a:spcPts val="0"/>
              </a:spcBef>
            </a:pPr>
            <a:r>
              <a:rPr lang="en" sz="2800" dirty="0"/>
              <a:t>Help Desk</a:t>
            </a:r>
          </a:p>
          <a:p>
            <a:pPr marL="914400" lvl="1" indent="-228600" rtl="0">
              <a:spcBef>
                <a:spcPts val="0"/>
              </a:spcBef>
            </a:pPr>
            <a:r>
              <a:rPr lang="en" sz="2400" dirty="0"/>
              <a:t>Emails</a:t>
            </a:r>
          </a:p>
          <a:p>
            <a:pPr marL="914400" lvl="1" indent="-228600" rtl="0">
              <a:spcBef>
                <a:spcPts val="0"/>
              </a:spcBef>
            </a:pPr>
            <a:r>
              <a:rPr lang="en" sz="2400" dirty="0"/>
              <a:t>Phone calls</a:t>
            </a:r>
          </a:p>
          <a:p>
            <a:pPr marL="914400" lvl="1" indent="-228600" rtl="0">
              <a:spcBef>
                <a:spcPts val="0"/>
              </a:spcBef>
            </a:pPr>
            <a:r>
              <a:rPr lang="en" sz="2400" dirty="0"/>
              <a:t>Google docs</a:t>
            </a:r>
          </a:p>
          <a:p>
            <a:pPr marL="457200" lvl="0" indent="0">
              <a:spcBef>
                <a:spcPts val="0"/>
              </a:spcBef>
              <a:buNone/>
            </a:pPr>
            <a:endParaRPr sz="2800" dirty="0"/>
          </a:p>
        </p:txBody>
      </p:sp>
      <p:pic>
        <p:nvPicPr>
          <p:cNvPr id="99" name="Shape 99" descr="surveyGoogleSheets.png"/>
          <p:cNvPicPr preferRelativeResize="0"/>
          <p:nvPr/>
        </p:nvPicPr>
        <p:blipFill>
          <a:blip r:embed="rId3">
            <a:alphaModFix/>
          </a:blip>
          <a:stretch>
            <a:fillRect/>
          </a:stretch>
        </p:blipFill>
        <p:spPr>
          <a:xfrm>
            <a:off x="3387549" y="3245736"/>
            <a:ext cx="4317998" cy="2666309"/>
          </a:xfrm>
          <a:prstGeom prst="rect">
            <a:avLst/>
          </a:prstGeom>
          <a:noFill/>
          <a:ln w="9525" cap="flat" cmpd="sng">
            <a:solidFill>
              <a:schemeClr val="dk2"/>
            </a:solidFill>
            <a:prstDash val="solid"/>
            <a:round/>
            <a:headEnd type="none" w="med" len="med"/>
            <a:tailEnd type="none" w="med" len="med"/>
          </a:ln>
        </p:spPr>
      </p:pic>
      <p:pic>
        <p:nvPicPr>
          <p:cNvPr id="100" name="Shape 100"/>
          <p:cNvPicPr preferRelativeResize="0"/>
          <p:nvPr/>
        </p:nvPicPr>
        <p:blipFill>
          <a:blip r:embed="rId4">
            <a:alphaModFix/>
          </a:blip>
          <a:stretch>
            <a:fillRect/>
          </a:stretch>
        </p:blipFill>
        <p:spPr>
          <a:xfrm>
            <a:off x="5078975" y="1560102"/>
            <a:ext cx="3873724" cy="2720954"/>
          </a:xfrm>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885763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387900" y="790288"/>
            <a:ext cx="8368200" cy="914800"/>
          </a:xfrm>
          <a:prstGeom prst="rect">
            <a:avLst/>
          </a:prstGeom>
        </p:spPr>
        <p:txBody>
          <a:bodyPr lIns="91425" tIns="91425" rIns="91425" bIns="91425" anchor="b" anchorCtr="0">
            <a:noAutofit/>
          </a:bodyPr>
          <a:lstStyle/>
          <a:p>
            <a:pPr lvl="0">
              <a:spcBef>
                <a:spcPts val="0"/>
              </a:spcBef>
              <a:buNone/>
            </a:pPr>
            <a:r>
              <a:rPr lang="en" sz="4000"/>
              <a:t>Meet the Help Desk!</a:t>
            </a:r>
          </a:p>
        </p:txBody>
      </p:sp>
      <p:sp>
        <p:nvSpPr>
          <p:cNvPr id="106" name="Shape 106"/>
          <p:cNvSpPr txBox="1">
            <a:spLocks noGrp="1"/>
          </p:cNvSpPr>
          <p:nvPr>
            <p:ph type="body" idx="1"/>
          </p:nvPr>
        </p:nvSpPr>
        <p:spPr>
          <a:xfrm>
            <a:off x="387900" y="1756428"/>
            <a:ext cx="8368200" cy="4105200"/>
          </a:xfrm>
          <a:prstGeom prst="rect">
            <a:avLst/>
          </a:prstGeom>
        </p:spPr>
        <p:txBody>
          <a:bodyPr lIns="91425" tIns="91425" rIns="91425" bIns="91425" anchor="t" anchorCtr="0">
            <a:noAutofit/>
          </a:bodyPr>
          <a:lstStyle/>
          <a:p>
            <a:pPr marL="457200" lvl="0" indent="-228600" rtl="0">
              <a:spcBef>
                <a:spcPts val="0"/>
              </a:spcBef>
            </a:pPr>
            <a:r>
              <a:rPr lang="en" sz="2800" dirty="0"/>
              <a:t>3 Virginia Tech undergraduate students - here for you!</a:t>
            </a:r>
          </a:p>
          <a:p>
            <a:pPr marL="457200" lvl="0" indent="-228600" rtl="0">
              <a:spcBef>
                <a:spcPts val="0"/>
              </a:spcBef>
            </a:pPr>
            <a:r>
              <a:rPr lang="en" sz="2800" dirty="0"/>
              <a:t>Assisted data entry</a:t>
            </a:r>
          </a:p>
          <a:p>
            <a:pPr marL="457200" lvl="0" indent="-228600" rtl="0">
              <a:spcBef>
                <a:spcPts val="0"/>
              </a:spcBef>
            </a:pPr>
            <a:r>
              <a:rPr lang="en" sz="2800" dirty="0"/>
              <a:t>Account management</a:t>
            </a:r>
          </a:p>
          <a:p>
            <a:pPr marL="457200" lvl="0" indent="-228600" rtl="0">
              <a:spcBef>
                <a:spcPts val="0"/>
              </a:spcBef>
            </a:pPr>
            <a:r>
              <a:rPr lang="en" sz="2800" dirty="0"/>
              <a:t>Institution configuration</a:t>
            </a:r>
          </a:p>
          <a:p>
            <a:pPr marL="457200" lvl="0" indent="-228600" rtl="0">
              <a:spcBef>
                <a:spcPts val="0"/>
              </a:spcBef>
            </a:pPr>
            <a:r>
              <a:rPr lang="en" sz="2800" dirty="0"/>
              <a:t>Instructional Program management and Classification</a:t>
            </a:r>
          </a:p>
          <a:p>
            <a:pPr marL="457200" lvl="0" indent="-228600">
              <a:spcBef>
                <a:spcPts val="0"/>
              </a:spcBef>
            </a:pPr>
            <a:r>
              <a:rPr lang="en" sz="2800" dirty="0"/>
              <a:t>Late reminders and survey quality assurance follow up</a:t>
            </a:r>
          </a:p>
        </p:txBody>
      </p:sp>
      <p:pic>
        <p:nvPicPr>
          <p:cNvPr id="107" name="Shape 107"/>
          <p:cNvPicPr preferRelativeResize="0"/>
          <p:nvPr/>
        </p:nvPicPr>
        <p:blipFill>
          <a:blip r:embed="rId3">
            <a:alphaModFix/>
          </a:blip>
          <a:stretch>
            <a:fillRect/>
          </a:stretch>
        </p:blipFill>
        <p:spPr>
          <a:xfrm>
            <a:off x="5638800" y="5118246"/>
            <a:ext cx="1629116" cy="1512100"/>
          </a:xfrm>
          <a:prstGeom prst="rect">
            <a:avLst/>
          </a:prstGeom>
          <a:noFill/>
          <a:ln>
            <a:noFill/>
          </a:ln>
        </p:spPr>
      </p:pic>
    </p:spTree>
    <p:extLst>
      <p:ext uri="{BB962C8B-B14F-4D97-AF65-F5344CB8AC3E}">
        <p14:creationId xmlns:p14="http://schemas.microsoft.com/office/powerpoint/2010/main" val="225967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a:t>New FAEIS instrument</a:t>
            </a:r>
          </a:p>
        </p:txBody>
      </p:sp>
      <p:sp>
        <p:nvSpPr>
          <p:cNvPr id="113" name="Shape 113"/>
          <p:cNvSpPr txBox="1">
            <a:spLocks noGrp="1"/>
          </p:cNvSpPr>
          <p:nvPr>
            <p:ph type="body" idx="1"/>
          </p:nvPr>
        </p:nvSpPr>
        <p:spPr>
          <a:xfrm>
            <a:off x="169804" y="1755534"/>
            <a:ext cx="8368200" cy="4105200"/>
          </a:xfrm>
          <a:prstGeom prst="rect">
            <a:avLst/>
          </a:prstGeom>
        </p:spPr>
        <p:txBody>
          <a:bodyPr lIns="91425" tIns="91425" rIns="91425" bIns="91425" anchor="t" anchorCtr="0">
            <a:noAutofit/>
          </a:bodyPr>
          <a:lstStyle/>
          <a:p>
            <a:pPr marL="457200" lvl="0" indent="-228600" rtl="0">
              <a:spcBef>
                <a:spcPts val="0"/>
              </a:spcBef>
            </a:pPr>
            <a:r>
              <a:rPr lang="en" sz="2800" dirty="0"/>
              <a:t>Available to beta testers now!</a:t>
            </a:r>
          </a:p>
          <a:p>
            <a:pPr marL="457200" lvl="0" indent="-228600" rtl="0">
              <a:spcBef>
                <a:spcPts val="0"/>
              </a:spcBef>
            </a:pPr>
            <a:r>
              <a:rPr lang="en" sz="2800" dirty="0"/>
              <a:t>Improved reporting structure</a:t>
            </a:r>
          </a:p>
          <a:p>
            <a:pPr marL="457200" lvl="0" indent="-228600" rtl="0">
              <a:spcBef>
                <a:spcPts val="0"/>
              </a:spcBef>
            </a:pPr>
            <a:r>
              <a:rPr lang="en" sz="2800" dirty="0"/>
              <a:t>Intra Institutional Transparency</a:t>
            </a:r>
          </a:p>
          <a:p>
            <a:pPr marL="457200" lvl="0" indent="-228600" rtl="0">
              <a:spcBef>
                <a:spcPts val="0"/>
              </a:spcBef>
            </a:pPr>
            <a:r>
              <a:rPr lang="en" sz="2800" dirty="0"/>
              <a:t>Self Service</a:t>
            </a:r>
          </a:p>
          <a:p>
            <a:pPr marL="457200" lvl="0" indent="-228600" rtl="0">
              <a:spcBef>
                <a:spcPts val="0"/>
              </a:spcBef>
            </a:pPr>
            <a:r>
              <a:rPr lang="en" sz="2800" dirty="0"/>
              <a:t>Audit Trail</a:t>
            </a:r>
          </a:p>
          <a:p>
            <a:pPr marL="457200" lvl="0" indent="-228600" rtl="0">
              <a:spcBef>
                <a:spcPts val="0"/>
              </a:spcBef>
            </a:pPr>
            <a:r>
              <a:rPr lang="en" sz="2800" dirty="0"/>
              <a:t>Flexible Interface </a:t>
            </a:r>
          </a:p>
          <a:p>
            <a:pPr marL="457200" lvl="0" indent="-228600" rtl="0">
              <a:spcBef>
                <a:spcPts val="0"/>
              </a:spcBef>
            </a:pPr>
            <a:r>
              <a:rPr lang="en" sz="2800" dirty="0"/>
              <a:t>Year-oriented, effective dated</a:t>
            </a:r>
          </a:p>
          <a:p>
            <a:pPr marL="457200" lvl="0" indent="-228600">
              <a:spcBef>
                <a:spcPts val="0"/>
              </a:spcBef>
            </a:pPr>
            <a:r>
              <a:rPr lang="en" sz="2800" dirty="0"/>
              <a:t>Open for suggestions!</a:t>
            </a:r>
          </a:p>
        </p:txBody>
      </p:sp>
      <p:pic>
        <p:nvPicPr>
          <p:cNvPr id="114" name="Shape 114" descr="dashboard.png"/>
          <p:cNvPicPr preferRelativeResize="0"/>
          <p:nvPr/>
        </p:nvPicPr>
        <p:blipFill>
          <a:blip r:embed="rId3">
            <a:alphaModFix/>
          </a:blip>
          <a:stretch>
            <a:fillRect/>
          </a:stretch>
        </p:blipFill>
        <p:spPr>
          <a:xfrm>
            <a:off x="5285623" y="2693814"/>
            <a:ext cx="3695422" cy="2917278"/>
          </a:xfrm>
          <a:prstGeom prst="rect">
            <a:avLst/>
          </a:prstGeom>
          <a:noFill/>
          <a:ln>
            <a:noFill/>
          </a:ln>
        </p:spPr>
      </p:pic>
    </p:spTree>
    <p:extLst>
      <p:ext uri="{BB962C8B-B14F-4D97-AF65-F5344CB8AC3E}">
        <p14:creationId xmlns:p14="http://schemas.microsoft.com/office/powerpoint/2010/main" val="420314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sz="3600"/>
              <a:t>Transparent and holistic management</a:t>
            </a:r>
          </a:p>
        </p:txBody>
      </p:sp>
      <p:sp>
        <p:nvSpPr>
          <p:cNvPr id="120" name="Shape 120"/>
          <p:cNvSpPr txBox="1">
            <a:spLocks noGrp="1"/>
          </p:cNvSpPr>
          <p:nvPr>
            <p:ph type="body" idx="1"/>
          </p:nvPr>
        </p:nvSpPr>
        <p:spPr>
          <a:xfrm>
            <a:off x="387900" y="1986432"/>
            <a:ext cx="8368200" cy="4105200"/>
          </a:xfrm>
          <a:prstGeom prst="rect">
            <a:avLst/>
          </a:prstGeom>
        </p:spPr>
        <p:txBody>
          <a:bodyPr lIns="91425" tIns="91425" rIns="91425" bIns="91425" anchor="t" anchorCtr="0">
            <a:noAutofit/>
          </a:bodyPr>
          <a:lstStyle/>
          <a:p>
            <a:pPr lvl="0">
              <a:spcBef>
                <a:spcPts val="0"/>
              </a:spcBef>
              <a:buNone/>
            </a:pPr>
            <a:endParaRPr dirty="0"/>
          </a:p>
        </p:txBody>
      </p:sp>
      <p:pic>
        <p:nvPicPr>
          <p:cNvPr id="121" name="Shape 121" descr="orgChart.png"/>
          <p:cNvPicPr preferRelativeResize="0"/>
          <p:nvPr/>
        </p:nvPicPr>
        <p:blipFill>
          <a:blip r:embed="rId3">
            <a:alphaModFix/>
          </a:blip>
          <a:stretch>
            <a:fillRect/>
          </a:stretch>
        </p:blipFill>
        <p:spPr>
          <a:xfrm>
            <a:off x="295325" y="1640368"/>
            <a:ext cx="4793348" cy="3818323"/>
          </a:xfrm>
          <a:prstGeom prst="rect">
            <a:avLst/>
          </a:prstGeom>
          <a:noFill/>
          <a:ln>
            <a:noFill/>
          </a:ln>
        </p:spPr>
      </p:pic>
      <p:pic>
        <p:nvPicPr>
          <p:cNvPr id="122" name="Shape 122" descr="surveys.png"/>
          <p:cNvPicPr preferRelativeResize="0"/>
          <p:nvPr/>
        </p:nvPicPr>
        <p:blipFill>
          <a:blip r:embed="rId4">
            <a:alphaModFix/>
          </a:blip>
          <a:stretch>
            <a:fillRect/>
          </a:stretch>
        </p:blipFill>
        <p:spPr>
          <a:xfrm>
            <a:off x="4274726" y="2297879"/>
            <a:ext cx="4793349" cy="3895103"/>
          </a:xfrm>
          <a:prstGeom prst="rect">
            <a:avLst/>
          </a:prstGeom>
          <a:noFill/>
          <a:ln>
            <a:noFill/>
          </a:ln>
        </p:spPr>
      </p:pic>
    </p:spTree>
    <p:extLst>
      <p:ext uri="{BB962C8B-B14F-4D97-AF65-F5344CB8AC3E}">
        <p14:creationId xmlns:p14="http://schemas.microsoft.com/office/powerpoint/2010/main" val="1737096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a:t>Emerging program sensitivity	</a:t>
            </a:r>
          </a:p>
        </p:txBody>
      </p:sp>
      <p:sp>
        <p:nvSpPr>
          <p:cNvPr id="128" name="Shape 128"/>
          <p:cNvSpPr txBox="1">
            <a:spLocks noGrp="1"/>
          </p:cNvSpPr>
          <p:nvPr>
            <p:ph type="body" idx="1"/>
          </p:nvPr>
        </p:nvSpPr>
        <p:spPr>
          <a:xfrm>
            <a:off x="387900" y="1986432"/>
            <a:ext cx="8368200" cy="4105200"/>
          </a:xfrm>
          <a:prstGeom prst="rect">
            <a:avLst/>
          </a:prstGeom>
        </p:spPr>
        <p:txBody>
          <a:bodyPr lIns="91425" tIns="91425" rIns="91425" bIns="91425" anchor="t" anchorCtr="0">
            <a:noAutofit/>
          </a:bodyPr>
          <a:lstStyle/>
          <a:p>
            <a:r>
              <a:rPr lang="en" sz="2000" dirty="0"/>
              <a:t>Programs can begin, end, split, merge, move, and change over time</a:t>
            </a:r>
          </a:p>
          <a:p>
            <a:r>
              <a:rPr lang="en" sz="2000" dirty="0"/>
              <a:t>Institutional structure provides a year-by-year framework for organizing survey and programs</a:t>
            </a:r>
          </a:p>
        </p:txBody>
      </p:sp>
      <p:pic>
        <p:nvPicPr>
          <p:cNvPr id="129" name="Shape 129" descr="timeline.png"/>
          <p:cNvPicPr preferRelativeResize="0"/>
          <p:nvPr/>
        </p:nvPicPr>
        <p:blipFill>
          <a:blip r:embed="rId3">
            <a:alphaModFix/>
          </a:blip>
          <a:stretch>
            <a:fillRect/>
          </a:stretch>
        </p:blipFill>
        <p:spPr>
          <a:xfrm>
            <a:off x="387900" y="3283528"/>
            <a:ext cx="8368200" cy="2808104"/>
          </a:xfrm>
          <a:prstGeom prst="rect">
            <a:avLst/>
          </a:prstGeom>
          <a:noFill/>
          <a:ln>
            <a:noFill/>
          </a:ln>
        </p:spPr>
      </p:pic>
    </p:spTree>
    <p:extLst>
      <p:ext uri="{BB962C8B-B14F-4D97-AF65-F5344CB8AC3E}">
        <p14:creationId xmlns:p14="http://schemas.microsoft.com/office/powerpoint/2010/main" val="3868575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a:t>Independent Labels</a:t>
            </a:r>
          </a:p>
        </p:txBody>
      </p:sp>
      <p:sp>
        <p:nvSpPr>
          <p:cNvPr id="135" name="Shape 135"/>
          <p:cNvSpPr txBox="1">
            <a:spLocks noGrp="1"/>
          </p:cNvSpPr>
          <p:nvPr>
            <p:ph type="body" idx="1"/>
          </p:nvPr>
        </p:nvSpPr>
        <p:spPr>
          <a:xfrm>
            <a:off x="276616" y="1911237"/>
            <a:ext cx="4061393" cy="1690271"/>
          </a:xfrm>
          <a:prstGeom prst="rect">
            <a:avLst/>
          </a:prstGeom>
        </p:spPr>
        <p:txBody>
          <a:bodyPr lIns="91425" tIns="91425" rIns="91425" bIns="91425" anchor="t" anchorCtr="0">
            <a:noAutofit/>
          </a:bodyPr>
          <a:lstStyle/>
          <a:p>
            <a:r>
              <a:rPr lang="en" sz="1800" dirty="0"/>
              <a:t>Programs are now </a:t>
            </a:r>
            <a:r>
              <a:rPr lang="en" sz="1800" dirty="0" smtClean="0"/>
              <a:t/>
            </a:r>
            <a:br>
              <a:rPr lang="en" sz="1800" dirty="0" smtClean="0"/>
            </a:br>
            <a:r>
              <a:rPr lang="en" sz="1800" dirty="0" smtClean="0"/>
              <a:t>independent </a:t>
            </a:r>
            <a:r>
              <a:rPr lang="en" sz="1800" dirty="0"/>
              <a:t>of classification</a:t>
            </a:r>
          </a:p>
          <a:p>
            <a:r>
              <a:rPr lang="en" sz="1800" dirty="0"/>
              <a:t>Share with others </a:t>
            </a:r>
            <a:r>
              <a:rPr lang="en" sz="1800" dirty="0" smtClean="0"/>
              <a:t/>
            </a:r>
            <a:br>
              <a:rPr lang="en" sz="1800" dirty="0" smtClean="0"/>
            </a:br>
            <a:r>
              <a:rPr lang="en" sz="1800" dirty="0" smtClean="0"/>
              <a:t>your </a:t>
            </a:r>
            <a:r>
              <a:rPr lang="en" sz="1800" dirty="0"/>
              <a:t>own program name</a:t>
            </a:r>
          </a:p>
          <a:p>
            <a:pPr lvl="0">
              <a:spcBef>
                <a:spcPts val="0"/>
              </a:spcBef>
              <a:buNone/>
            </a:pPr>
            <a:endParaRPr sz="1800" dirty="0"/>
          </a:p>
        </p:txBody>
      </p:sp>
      <p:pic>
        <p:nvPicPr>
          <p:cNvPr id="136" name="Shape 136" descr="nrProgramsByCIP.png"/>
          <p:cNvPicPr preferRelativeResize="0"/>
          <p:nvPr/>
        </p:nvPicPr>
        <p:blipFill rotWithShape="1">
          <a:blip r:embed="rId3">
            <a:alphaModFix/>
          </a:blip>
          <a:srcRect l="18837" t="35604" r="19661" b="29753"/>
          <a:stretch/>
        </p:blipFill>
        <p:spPr>
          <a:xfrm>
            <a:off x="387900" y="3987245"/>
            <a:ext cx="7051991" cy="1979340"/>
          </a:xfrm>
          <a:prstGeom prst="rect">
            <a:avLst/>
          </a:prstGeom>
          <a:noFill/>
          <a:ln>
            <a:noFill/>
          </a:ln>
        </p:spPr>
      </p:pic>
      <p:pic>
        <p:nvPicPr>
          <p:cNvPr id="137" name="Shape 137" descr="nrProgramsbyCollege.png"/>
          <p:cNvPicPr preferRelativeResize="0"/>
          <p:nvPr/>
        </p:nvPicPr>
        <p:blipFill rotWithShape="1">
          <a:blip r:embed="rId4">
            <a:alphaModFix/>
          </a:blip>
          <a:srcRect l="23414" t="45921" r="34466" b="23367"/>
          <a:stretch/>
        </p:blipFill>
        <p:spPr>
          <a:xfrm>
            <a:off x="4338009" y="1773449"/>
            <a:ext cx="4924784" cy="1965845"/>
          </a:xfrm>
          <a:prstGeom prst="rect">
            <a:avLst/>
          </a:prstGeom>
          <a:noFill/>
          <a:ln>
            <a:noFill/>
          </a:ln>
        </p:spPr>
      </p:pic>
    </p:spTree>
    <p:extLst>
      <p:ext uri="{BB962C8B-B14F-4D97-AF65-F5344CB8AC3E}">
        <p14:creationId xmlns:p14="http://schemas.microsoft.com/office/powerpoint/2010/main" val="223510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sz="3600" dirty="0"/>
              <a:t>Workflow</a:t>
            </a:r>
          </a:p>
        </p:txBody>
      </p:sp>
      <p:sp>
        <p:nvSpPr>
          <p:cNvPr id="143" name="Shape 143"/>
          <p:cNvSpPr txBox="1">
            <a:spLocks noGrp="1"/>
          </p:cNvSpPr>
          <p:nvPr>
            <p:ph type="body" idx="1"/>
          </p:nvPr>
        </p:nvSpPr>
        <p:spPr>
          <a:xfrm>
            <a:off x="4022246" y="1917757"/>
            <a:ext cx="6122700" cy="4099999"/>
          </a:xfrm>
          <a:prstGeom prst="rect">
            <a:avLst/>
          </a:prstGeom>
        </p:spPr>
        <p:txBody>
          <a:bodyPr lIns="91425" tIns="91425" rIns="91425" bIns="91425" anchor="t" anchorCtr="0">
            <a:noAutofit/>
          </a:bodyPr>
          <a:lstStyle/>
          <a:p>
            <a:r>
              <a:rPr lang="en" sz="2800" dirty="0"/>
              <a:t>By Form OR By Program</a:t>
            </a:r>
          </a:p>
          <a:p>
            <a:r>
              <a:rPr lang="en" sz="2800" dirty="0"/>
              <a:t>Start in your home college</a:t>
            </a:r>
          </a:p>
          <a:p>
            <a:r>
              <a:rPr lang="en" sz="2800" dirty="0"/>
              <a:t>Grid clustering</a:t>
            </a:r>
          </a:p>
          <a:p>
            <a:r>
              <a:rPr lang="en" sz="2800" dirty="0"/>
              <a:t>Autocapture of work</a:t>
            </a:r>
          </a:p>
          <a:p>
            <a:r>
              <a:rPr lang="en" sz="2800" dirty="0"/>
              <a:t>Sticky surveys</a:t>
            </a:r>
          </a:p>
          <a:p>
            <a:r>
              <a:rPr lang="en" sz="2800" dirty="0"/>
              <a:t>Progress bars</a:t>
            </a:r>
          </a:p>
          <a:p>
            <a:r>
              <a:rPr lang="en" sz="2800" dirty="0"/>
              <a:t>Quality indicators </a:t>
            </a:r>
          </a:p>
        </p:txBody>
      </p:sp>
      <p:pic>
        <p:nvPicPr>
          <p:cNvPr id="144" name="Shape 144" descr="Key types[edit]"/>
          <p:cNvPicPr preferRelativeResize="0"/>
          <p:nvPr/>
        </p:nvPicPr>
        <p:blipFill>
          <a:blip r:embed="rId3">
            <a:alphaModFix/>
          </a:blip>
          <a:stretch>
            <a:fillRect/>
          </a:stretch>
        </p:blipFill>
        <p:spPr>
          <a:xfrm>
            <a:off x="334150" y="2493833"/>
            <a:ext cx="3344047" cy="2713664"/>
          </a:xfrm>
          <a:prstGeom prst="rect">
            <a:avLst/>
          </a:prstGeom>
          <a:noFill/>
          <a:ln>
            <a:noFill/>
          </a:ln>
        </p:spPr>
      </p:pic>
    </p:spTree>
    <p:extLst>
      <p:ext uri="{BB962C8B-B14F-4D97-AF65-F5344CB8AC3E}">
        <p14:creationId xmlns:p14="http://schemas.microsoft.com/office/powerpoint/2010/main" val="3844244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387900" y="610700"/>
            <a:ext cx="8368200" cy="914800"/>
          </a:xfrm>
          <a:prstGeom prst="rect">
            <a:avLst/>
          </a:prstGeom>
        </p:spPr>
        <p:txBody>
          <a:bodyPr lIns="91425" tIns="91425" rIns="91425" bIns="91425" anchor="b" anchorCtr="0">
            <a:noAutofit/>
          </a:bodyPr>
          <a:lstStyle/>
          <a:p>
            <a:pPr lvl="0">
              <a:spcBef>
                <a:spcPts val="0"/>
              </a:spcBef>
              <a:buNone/>
            </a:pPr>
            <a:r>
              <a:rPr lang="en" sz="4000" dirty="0"/>
              <a:t>Newsletters</a:t>
            </a:r>
          </a:p>
        </p:txBody>
      </p:sp>
      <p:sp>
        <p:nvSpPr>
          <p:cNvPr id="150" name="Shape 150"/>
          <p:cNvSpPr txBox="1">
            <a:spLocks noGrp="1"/>
          </p:cNvSpPr>
          <p:nvPr>
            <p:ph type="body" idx="1"/>
          </p:nvPr>
        </p:nvSpPr>
        <p:spPr>
          <a:xfrm>
            <a:off x="131316" y="1688126"/>
            <a:ext cx="8368200" cy="4105200"/>
          </a:xfrm>
          <a:prstGeom prst="rect">
            <a:avLst/>
          </a:prstGeom>
        </p:spPr>
        <p:txBody>
          <a:bodyPr lIns="91425" tIns="91425" rIns="91425" bIns="91425" anchor="t" anchorCtr="0">
            <a:noAutofit/>
          </a:bodyPr>
          <a:lstStyle/>
          <a:p>
            <a:pPr marL="457200" lvl="0" indent="-228600" rtl="0">
              <a:spcBef>
                <a:spcPts val="0"/>
              </a:spcBef>
            </a:pPr>
            <a:r>
              <a:rPr lang="en" sz="2800" dirty="0"/>
              <a:t>Bi-Monthly</a:t>
            </a:r>
          </a:p>
          <a:p>
            <a:pPr marL="457200" lvl="0" indent="-228600" rtl="0">
              <a:spcBef>
                <a:spcPts val="0"/>
              </a:spcBef>
            </a:pPr>
            <a:r>
              <a:rPr lang="en" sz="2800" dirty="0"/>
              <a:t>Requests for topics appreciated!  Let us serve you!</a:t>
            </a:r>
          </a:p>
          <a:p>
            <a:pPr marL="457200" lvl="0" indent="-228600" rtl="0">
              <a:spcBef>
                <a:spcPts val="0"/>
              </a:spcBef>
            </a:pPr>
            <a:r>
              <a:rPr lang="en" sz="2800" dirty="0"/>
              <a:t>Trends, totals, state of the data</a:t>
            </a:r>
          </a:p>
          <a:p>
            <a:pPr marL="457200" lvl="0" indent="-228600" rtl="0">
              <a:spcBef>
                <a:spcPts val="0"/>
              </a:spcBef>
            </a:pPr>
            <a:r>
              <a:rPr lang="en" sz="2800" dirty="0"/>
              <a:t>Feature your college, submit photos!</a:t>
            </a:r>
          </a:p>
        </p:txBody>
      </p:sp>
      <p:pic>
        <p:nvPicPr>
          <p:cNvPr id="151" name="Shape 151"/>
          <p:cNvPicPr preferRelativeResize="0"/>
          <p:nvPr/>
        </p:nvPicPr>
        <p:blipFill>
          <a:blip r:embed="rId3">
            <a:alphaModFix/>
          </a:blip>
          <a:stretch>
            <a:fillRect/>
          </a:stretch>
        </p:blipFill>
        <p:spPr>
          <a:xfrm>
            <a:off x="5098125" y="3740726"/>
            <a:ext cx="3657975" cy="2132007"/>
          </a:xfrm>
          <a:prstGeom prst="rect">
            <a:avLst/>
          </a:prstGeom>
          <a:noFill/>
          <a:ln>
            <a:noFill/>
          </a:ln>
        </p:spPr>
      </p:pic>
    </p:spTree>
    <p:extLst>
      <p:ext uri="{BB962C8B-B14F-4D97-AF65-F5344CB8AC3E}">
        <p14:creationId xmlns:p14="http://schemas.microsoft.com/office/powerpoint/2010/main" val="1717343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87900" y="841598"/>
            <a:ext cx="8368200" cy="914800"/>
          </a:xfrm>
          <a:prstGeom prst="rect">
            <a:avLst/>
          </a:prstGeom>
        </p:spPr>
        <p:txBody>
          <a:bodyPr lIns="91425" tIns="91425" rIns="91425" bIns="91425" anchor="b" anchorCtr="0">
            <a:noAutofit/>
          </a:bodyPr>
          <a:lstStyle/>
          <a:p>
            <a:pPr lvl="0">
              <a:spcBef>
                <a:spcPts val="0"/>
              </a:spcBef>
              <a:buNone/>
            </a:pPr>
            <a:r>
              <a:rPr lang="en" sz="3600" dirty="0"/>
              <a:t>Quality</a:t>
            </a:r>
            <a:r>
              <a:rPr lang="en" sz="4000" dirty="0"/>
              <a:t> Assurance</a:t>
            </a:r>
          </a:p>
        </p:txBody>
      </p:sp>
      <p:sp>
        <p:nvSpPr>
          <p:cNvPr id="157" name="Shape 157"/>
          <p:cNvSpPr txBox="1">
            <a:spLocks noGrp="1"/>
          </p:cNvSpPr>
          <p:nvPr>
            <p:ph type="body" idx="1"/>
          </p:nvPr>
        </p:nvSpPr>
        <p:spPr>
          <a:xfrm>
            <a:off x="387900" y="1986432"/>
            <a:ext cx="8368200" cy="4105200"/>
          </a:xfrm>
          <a:prstGeom prst="rect">
            <a:avLst/>
          </a:prstGeom>
        </p:spPr>
        <p:txBody>
          <a:bodyPr lIns="91425" tIns="91425" rIns="91425" bIns="91425" anchor="t" anchorCtr="0">
            <a:noAutofit/>
          </a:bodyPr>
          <a:lstStyle/>
          <a:p>
            <a:r>
              <a:rPr lang="en" sz="2800" dirty="0"/>
              <a:t>Vetting based on historical data and IPEDS pipeline mouth</a:t>
            </a:r>
          </a:p>
          <a:p>
            <a:r>
              <a:rPr lang="en" sz="2800" dirty="0"/>
              <a:t>Triage levels - Institution/College/Program</a:t>
            </a:r>
          </a:p>
          <a:p>
            <a:r>
              <a:rPr lang="en" sz="2800" dirty="0"/>
              <a:t>Flag based - cleared with review</a:t>
            </a:r>
          </a:p>
          <a:p>
            <a:r>
              <a:rPr lang="en" sz="2800" dirty="0"/>
              <a:t>Missing/Big Change	</a:t>
            </a:r>
          </a:p>
          <a:p>
            <a:r>
              <a:rPr lang="en" sz="2800" dirty="0"/>
              <a:t>Pursued during contact </a:t>
            </a:r>
          </a:p>
        </p:txBody>
      </p:sp>
      <p:pic>
        <p:nvPicPr>
          <p:cNvPr id="158" name="Shape 158"/>
          <p:cNvPicPr preferRelativeResize="0"/>
          <p:nvPr/>
        </p:nvPicPr>
        <p:blipFill rotWithShape="1">
          <a:blip r:embed="rId3">
            <a:alphaModFix/>
          </a:blip>
          <a:srcRect b="8045"/>
          <a:stretch/>
        </p:blipFill>
        <p:spPr>
          <a:xfrm>
            <a:off x="6509050" y="3872868"/>
            <a:ext cx="2000250" cy="2265633"/>
          </a:xfrm>
          <a:prstGeom prst="rect">
            <a:avLst/>
          </a:prstGeom>
          <a:noFill/>
          <a:ln>
            <a:noFill/>
          </a:ln>
        </p:spPr>
      </p:pic>
    </p:spTree>
    <p:extLst>
      <p:ext uri="{BB962C8B-B14F-4D97-AF65-F5344CB8AC3E}">
        <p14:creationId xmlns:p14="http://schemas.microsoft.com/office/powerpoint/2010/main" val="53729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193950" y="649772"/>
            <a:ext cx="8756100" cy="914800"/>
          </a:xfrm>
          <a:prstGeom prst="rect">
            <a:avLst/>
          </a:prstGeom>
        </p:spPr>
        <p:txBody>
          <a:bodyPr lIns="91425" tIns="91425" rIns="91425" bIns="91425" anchor="b" anchorCtr="0">
            <a:noAutofit/>
          </a:bodyPr>
          <a:lstStyle/>
          <a:p>
            <a:pPr lvl="0" rtl="0">
              <a:spcBef>
                <a:spcPts val="0"/>
              </a:spcBef>
              <a:buNone/>
            </a:pPr>
            <a:r>
              <a:rPr lang="en" sz="3200" dirty="0"/>
              <a:t>Status of NAUFRP Enrollment Reporting 2013-2015</a:t>
            </a:r>
          </a:p>
        </p:txBody>
      </p:sp>
      <p:sp>
        <p:nvSpPr>
          <p:cNvPr id="171" name="Shape 171"/>
          <p:cNvSpPr txBox="1">
            <a:spLocks noGrp="1"/>
          </p:cNvSpPr>
          <p:nvPr>
            <p:ph type="body" idx="1"/>
          </p:nvPr>
        </p:nvSpPr>
        <p:spPr>
          <a:xfrm>
            <a:off x="387900" y="2242986"/>
            <a:ext cx="8368200" cy="4105200"/>
          </a:xfrm>
          <a:prstGeom prst="rect">
            <a:avLst/>
          </a:prstGeom>
        </p:spPr>
        <p:txBody>
          <a:bodyPr lIns="91425" tIns="91425" rIns="91425" bIns="91425" anchor="t" anchorCtr="0">
            <a:noAutofit/>
          </a:bodyPr>
          <a:lstStyle/>
          <a:p>
            <a:pPr lvl="0" rtl="0">
              <a:spcBef>
                <a:spcPts val="0"/>
              </a:spcBef>
              <a:buNone/>
            </a:pPr>
            <a:r>
              <a:rPr lang="en" sz="2400" dirty="0"/>
              <a:t>68 members in </a:t>
            </a:r>
            <a:r>
              <a:rPr lang="en" sz="2400" dirty="0" smtClean="0"/>
              <a:t>FAEIS</a:t>
            </a:r>
          </a:p>
          <a:p>
            <a:pPr lvl="0" rtl="0">
              <a:spcBef>
                <a:spcPts val="0"/>
              </a:spcBef>
              <a:buNone/>
            </a:pPr>
            <a:endParaRPr lang="en" sz="2400" dirty="0"/>
          </a:p>
          <a:p>
            <a:pPr marL="914400" indent="-457200"/>
            <a:r>
              <a:rPr lang="en" sz="2400" dirty="0"/>
              <a:t>42 institutions with contiguous data</a:t>
            </a:r>
          </a:p>
          <a:p>
            <a:pPr marL="457200" indent="0">
              <a:buNone/>
            </a:pPr>
            <a:r>
              <a:rPr lang="en-US" sz="2400" dirty="0" smtClean="0"/>
              <a:t>	</a:t>
            </a:r>
            <a:r>
              <a:rPr lang="en-US" sz="2400" dirty="0" smtClean="0"/>
              <a:t>    (</a:t>
            </a:r>
            <a:r>
              <a:rPr lang="en" sz="2400" dirty="0" smtClean="0"/>
              <a:t>18 </a:t>
            </a:r>
            <a:r>
              <a:rPr lang="en" sz="2400" dirty="0"/>
              <a:t>flagged by preliminary quality assurance </a:t>
            </a:r>
            <a:r>
              <a:rPr lang="en" sz="2400" dirty="0" smtClean="0"/>
              <a:t>check</a:t>
            </a:r>
            <a:r>
              <a:rPr lang="en-US" sz="2400" dirty="0" smtClean="0"/>
              <a:t>)</a:t>
            </a:r>
            <a:endParaRPr lang="en" sz="2400" dirty="0"/>
          </a:p>
          <a:p>
            <a:pPr marL="914400" indent="-457200"/>
            <a:r>
              <a:rPr lang="en" sz="2400" dirty="0"/>
              <a:t>12 institutions have not contributed </a:t>
            </a:r>
          </a:p>
          <a:p>
            <a:pPr marL="914400" indent="-457200"/>
            <a:r>
              <a:rPr lang="en" sz="2400" dirty="0"/>
              <a:t>14 have given 1-2 years of data</a:t>
            </a:r>
          </a:p>
          <a:p>
            <a:pPr lvl="0" rtl="0">
              <a:spcBef>
                <a:spcPts val="0"/>
              </a:spcBef>
              <a:buNone/>
            </a:pPr>
            <a:endParaRPr sz="3600" dirty="0"/>
          </a:p>
        </p:txBody>
      </p:sp>
      <p:sp>
        <p:nvSpPr>
          <p:cNvPr id="2" name="TextBox 1"/>
          <p:cNvSpPr txBox="1"/>
          <p:nvPr/>
        </p:nvSpPr>
        <p:spPr>
          <a:xfrm>
            <a:off x="679947" y="166759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736971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306600" y="1986400"/>
            <a:ext cx="3576600" cy="4871600"/>
          </a:xfrm>
          <a:prstGeom prst="rect">
            <a:avLst/>
          </a:prstGeom>
        </p:spPr>
        <p:txBody>
          <a:bodyPr lIns="91425" tIns="91425" rIns="91425" bIns="91425" anchor="t" anchorCtr="0">
            <a:noAutofit/>
          </a:bodyPr>
          <a:lstStyle/>
          <a:p>
            <a:pPr marL="0" indent="0">
              <a:buNone/>
            </a:pPr>
            <a:r>
              <a:rPr lang="en" sz="1800" smtClean="0"/>
              <a:t>Auburn University</a:t>
            </a:r>
            <a:br>
              <a:rPr lang="en" sz="1800" smtClean="0"/>
            </a:br>
            <a:r>
              <a:rPr lang="en" sz="1800" smtClean="0"/>
              <a:t>California Polytechnic State University</a:t>
            </a:r>
            <a:br>
              <a:rPr lang="en" sz="1800" smtClean="0"/>
            </a:br>
            <a:r>
              <a:rPr lang="en" sz="1800" smtClean="0"/>
              <a:t>Clemson University</a:t>
            </a:r>
            <a:br>
              <a:rPr lang="en" sz="1800" smtClean="0"/>
            </a:br>
            <a:r>
              <a:rPr lang="en" sz="1800" smtClean="0"/>
              <a:t>Colorado State University</a:t>
            </a:r>
            <a:br>
              <a:rPr lang="en" sz="1800" smtClean="0"/>
            </a:br>
            <a:r>
              <a:rPr lang="en" sz="1800" smtClean="0"/>
              <a:t>Cornell University</a:t>
            </a:r>
            <a:br>
              <a:rPr lang="en" sz="1800" smtClean="0"/>
            </a:br>
            <a:r>
              <a:rPr lang="en" sz="1800" smtClean="0"/>
              <a:t>Iowa State University</a:t>
            </a:r>
            <a:br>
              <a:rPr lang="en" sz="1800" smtClean="0"/>
            </a:br>
            <a:r>
              <a:rPr lang="en" sz="1800" smtClean="0"/>
              <a:t>Kansas State University</a:t>
            </a:r>
            <a:br>
              <a:rPr lang="en" sz="1800" smtClean="0"/>
            </a:br>
            <a:r>
              <a:rPr lang="en" sz="1800" smtClean="0"/>
              <a:t>Kentucky State University</a:t>
            </a:r>
            <a:br>
              <a:rPr lang="en" sz="1800" smtClean="0"/>
            </a:br>
            <a:r>
              <a:rPr lang="en" sz="1800" smtClean="0"/>
              <a:t>Louisiana State University</a:t>
            </a:r>
            <a:br>
              <a:rPr lang="en" sz="1800" smtClean="0"/>
            </a:br>
            <a:r>
              <a:rPr lang="en" sz="1800" smtClean="0"/>
              <a:t>Michigan Technological University</a:t>
            </a:r>
            <a:br>
              <a:rPr lang="en" sz="1800" smtClean="0"/>
            </a:br>
            <a:r>
              <a:rPr lang="en" sz="1800" smtClean="0"/>
              <a:t>New Mexico State University</a:t>
            </a:r>
            <a:br>
              <a:rPr lang="en" sz="1800" smtClean="0"/>
            </a:br>
            <a:endParaRPr lang="en" sz="1800" dirty="0"/>
          </a:p>
        </p:txBody>
      </p:sp>
      <p:sp>
        <p:nvSpPr>
          <p:cNvPr id="177" name="Shape 177"/>
          <p:cNvSpPr txBox="1"/>
          <p:nvPr/>
        </p:nvSpPr>
        <p:spPr>
          <a:xfrm>
            <a:off x="4401570" y="1986400"/>
            <a:ext cx="4556693" cy="1821600"/>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dirty="0">
                <a:solidFill>
                  <a:schemeClr val="dk1"/>
                </a:solidFill>
                <a:ea typeface="Roboto"/>
                <a:cs typeface="Roboto"/>
                <a:sym typeface="Roboto"/>
              </a:rPr>
              <a:t>North Carolina State University at Raleigh</a:t>
            </a:r>
            <a:br>
              <a:rPr lang="en" dirty="0">
                <a:solidFill>
                  <a:schemeClr val="dk1"/>
                </a:solidFill>
                <a:ea typeface="Roboto"/>
                <a:cs typeface="Roboto"/>
                <a:sym typeface="Roboto"/>
              </a:rPr>
            </a:br>
            <a:r>
              <a:rPr lang="en" dirty="0">
                <a:solidFill>
                  <a:schemeClr val="dk1"/>
                </a:solidFill>
                <a:ea typeface="Roboto"/>
                <a:cs typeface="Roboto"/>
                <a:sym typeface="Roboto"/>
              </a:rPr>
              <a:t>Northern Arizona University</a:t>
            </a:r>
            <a:br>
              <a:rPr lang="en" dirty="0">
                <a:solidFill>
                  <a:schemeClr val="dk1"/>
                </a:solidFill>
                <a:ea typeface="Roboto"/>
                <a:cs typeface="Roboto"/>
                <a:sym typeface="Roboto"/>
              </a:rPr>
            </a:br>
            <a:r>
              <a:rPr lang="en" dirty="0">
                <a:solidFill>
                  <a:schemeClr val="dk1"/>
                </a:solidFill>
                <a:ea typeface="Roboto"/>
                <a:cs typeface="Roboto"/>
                <a:sym typeface="Roboto"/>
              </a:rPr>
              <a:t>Oklahoma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Oregon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Purdue University</a:t>
            </a:r>
            <a:br>
              <a:rPr lang="en" dirty="0">
                <a:solidFill>
                  <a:schemeClr val="dk1"/>
                </a:solidFill>
                <a:ea typeface="Roboto"/>
                <a:cs typeface="Roboto"/>
                <a:sym typeface="Roboto"/>
              </a:rPr>
            </a:br>
            <a:r>
              <a:rPr lang="en" dirty="0">
                <a:solidFill>
                  <a:schemeClr val="dk1"/>
                </a:solidFill>
                <a:ea typeface="Roboto"/>
                <a:cs typeface="Roboto"/>
                <a:sym typeface="Roboto"/>
              </a:rPr>
              <a:t>Rutgers University- New Brunswick</a:t>
            </a:r>
            <a:br>
              <a:rPr lang="en" dirty="0">
                <a:solidFill>
                  <a:schemeClr val="dk1"/>
                </a:solidFill>
                <a:ea typeface="Roboto"/>
                <a:cs typeface="Roboto"/>
                <a:sym typeface="Roboto"/>
              </a:rPr>
            </a:br>
            <a:r>
              <a:rPr lang="en" dirty="0">
                <a:solidFill>
                  <a:schemeClr val="dk1"/>
                </a:solidFill>
                <a:ea typeface="Roboto"/>
                <a:cs typeface="Roboto"/>
                <a:sym typeface="Roboto"/>
              </a:rPr>
              <a:t>Southern Illinois University-Carbondale</a:t>
            </a:r>
            <a:br>
              <a:rPr lang="en" dirty="0">
                <a:solidFill>
                  <a:schemeClr val="dk1"/>
                </a:solidFill>
                <a:ea typeface="Roboto"/>
                <a:cs typeface="Roboto"/>
                <a:sym typeface="Roboto"/>
              </a:rPr>
            </a:br>
            <a:r>
              <a:rPr lang="en" dirty="0">
                <a:solidFill>
                  <a:schemeClr val="dk1"/>
                </a:solidFill>
                <a:ea typeface="Roboto"/>
                <a:cs typeface="Roboto"/>
                <a:sym typeface="Roboto"/>
              </a:rPr>
              <a:t>Texas A&amp;M University</a:t>
            </a:r>
            <a:br>
              <a:rPr lang="en" dirty="0">
                <a:solidFill>
                  <a:schemeClr val="dk1"/>
                </a:solidFill>
                <a:ea typeface="Roboto"/>
                <a:cs typeface="Roboto"/>
                <a:sym typeface="Roboto"/>
              </a:rPr>
            </a:br>
            <a:r>
              <a:rPr lang="en" dirty="0">
                <a:solidFill>
                  <a:schemeClr val="dk1"/>
                </a:solidFill>
                <a:ea typeface="Roboto"/>
                <a:cs typeface="Roboto"/>
                <a:sym typeface="Roboto"/>
              </a:rPr>
              <a:t>The Ohio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The Pennsylvania State University</a:t>
            </a:r>
          </a:p>
        </p:txBody>
      </p:sp>
      <p:sp>
        <p:nvSpPr>
          <p:cNvPr id="178" name="Shape 178"/>
          <p:cNvSpPr txBox="1">
            <a:spLocks noGrp="1"/>
          </p:cNvSpPr>
          <p:nvPr>
            <p:ph type="title"/>
          </p:nvPr>
        </p:nvSpPr>
        <p:spPr>
          <a:xfrm>
            <a:off x="217470" y="703080"/>
            <a:ext cx="8368200" cy="914800"/>
          </a:xfrm>
          <a:prstGeom prst="rect">
            <a:avLst/>
          </a:prstGeom>
        </p:spPr>
        <p:txBody>
          <a:bodyPr lIns="91425" tIns="91425" rIns="91425" bIns="91425" anchor="b" anchorCtr="0">
            <a:noAutofit/>
          </a:bodyPr>
          <a:lstStyle/>
          <a:p>
            <a:pPr lvl="0" rtl="0">
              <a:spcBef>
                <a:spcPts val="0"/>
              </a:spcBef>
              <a:buNone/>
            </a:pPr>
            <a:r>
              <a:rPr lang="en" sz="3600" dirty="0" smtClean="0"/>
              <a:t>NAUFRP Institutions with Contiguous Data</a:t>
            </a:r>
            <a:endParaRPr lang="en" sz="3600" dirty="0"/>
          </a:p>
        </p:txBody>
      </p:sp>
    </p:spTree>
    <p:extLst>
      <p:ext uri="{BB962C8B-B14F-4D97-AF65-F5344CB8AC3E}">
        <p14:creationId xmlns:p14="http://schemas.microsoft.com/office/powerpoint/2010/main" val="276862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1" y="1988356"/>
            <a:ext cx="3699164" cy="4105200"/>
          </a:xfrm>
          <a:prstGeom prst="rect">
            <a:avLst/>
          </a:prstGeom>
        </p:spPr>
        <p:txBody>
          <a:bodyPr lIns="91425" tIns="91425" rIns="91425" bIns="91425" anchor="t" anchorCtr="0">
            <a:noAutofit/>
          </a:bodyPr>
          <a:lstStyle/>
          <a:p>
            <a:pPr lvl="0">
              <a:spcBef>
                <a:spcPts val="0"/>
              </a:spcBef>
              <a:buNone/>
            </a:pPr>
            <a:r>
              <a:rPr lang="en-US" sz="1800" dirty="0"/>
              <a:t> </a:t>
            </a:r>
            <a:r>
              <a:rPr lang="en-US" sz="1800" dirty="0" smtClean="0"/>
              <a:t>	</a:t>
            </a:r>
            <a:r>
              <a:rPr lang="en" sz="1800" dirty="0" smtClean="0"/>
              <a:t>The </a:t>
            </a:r>
            <a:r>
              <a:rPr lang="en" sz="1800" dirty="0"/>
              <a:t>University of Rhode </a:t>
            </a:r>
            <a:r>
              <a:rPr lang="en" sz="1800" dirty="0" smtClean="0"/>
              <a:t>Island</a:t>
            </a:r>
            <a:endParaRPr lang="en-US" sz="1800" dirty="0"/>
          </a:p>
          <a:p>
            <a:pPr lvl="0">
              <a:spcBef>
                <a:spcPts val="0"/>
              </a:spcBef>
              <a:buNone/>
            </a:pPr>
            <a:r>
              <a:rPr lang="en-US" sz="1800" dirty="0" smtClean="0"/>
              <a:t>	</a:t>
            </a:r>
            <a:r>
              <a:rPr lang="en" sz="1800" dirty="0" smtClean="0"/>
              <a:t>University </a:t>
            </a:r>
            <a:r>
              <a:rPr lang="en" sz="1800" dirty="0"/>
              <a:t>of Alaska- </a:t>
            </a:r>
            <a:r>
              <a:rPr lang="en" sz="1800" dirty="0" smtClean="0"/>
              <a:t>Fairbanks</a:t>
            </a:r>
            <a:endParaRPr lang="en-US" sz="1800" dirty="0" smtClean="0"/>
          </a:p>
          <a:p>
            <a:pPr lvl="0">
              <a:spcBef>
                <a:spcPts val="0"/>
              </a:spcBef>
              <a:buNone/>
            </a:pPr>
            <a:r>
              <a:rPr lang="en-US" sz="1800" dirty="0" smtClean="0"/>
              <a:t>	</a:t>
            </a:r>
            <a:r>
              <a:rPr lang="en" sz="1800" dirty="0" smtClean="0"/>
              <a:t>University </a:t>
            </a:r>
            <a:r>
              <a:rPr lang="en" sz="1800" dirty="0"/>
              <a:t>of Arizona</a:t>
            </a:r>
            <a:br>
              <a:rPr lang="en" sz="1800" dirty="0"/>
            </a:br>
            <a:r>
              <a:rPr lang="en" sz="1800" dirty="0" smtClean="0"/>
              <a:t>University </a:t>
            </a:r>
            <a:r>
              <a:rPr lang="en" sz="1800" dirty="0"/>
              <a:t>of Arkansas at </a:t>
            </a:r>
            <a:r>
              <a:rPr lang="en" sz="1800" dirty="0" smtClean="0"/>
              <a:t>   Monticello</a:t>
            </a:r>
            <a:r>
              <a:rPr lang="en" sz="1800" dirty="0"/>
              <a:t/>
            </a:r>
            <a:br>
              <a:rPr lang="en" sz="1800" dirty="0"/>
            </a:br>
            <a:r>
              <a:rPr lang="en" sz="1800" dirty="0" smtClean="0"/>
              <a:t>University </a:t>
            </a:r>
            <a:r>
              <a:rPr lang="en" sz="1800" dirty="0"/>
              <a:t>of California- Berkeley</a:t>
            </a:r>
            <a:br>
              <a:rPr lang="en" sz="1800" dirty="0"/>
            </a:br>
            <a:r>
              <a:rPr lang="en" sz="1800" dirty="0" smtClean="0"/>
              <a:t>University </a:t>
            </a:r>
            <a:r>
              <a:rPr lang="en" sz="1800" dirty="0"/>
              <a:t>of Connecticut</a:t>
            </a:r>
            <a:br>
              <a:rPr lang="en" sz="1800" dirty="0"/>
            </a:br>
            <a:r>
              <a:rPr lang="en" sz="1800" dirty="0" smtClean="0"/>
              <a:t>University </a:t>
            </a:r>
            <a:r>
              <a:rPr lang="en" sz="1800" dirty="0"/>
              <a:t>of Delaware</a:t>
            </a:r>
            <a:br>
              <a:rPr lang="en" sz="1800" dirty="0"/>
            </a:br>
            <a:r>
              <a:rPr lang="en" sz="1800" dirty="0" smtClean="0"/>
              <a:t>University </a:t>
            </a:r>
            <a:r>
              <a:rPr lang="en" sz="1800" dirty="0"/>
              <a:t>of Idaho</a:t>
            </a:r>
            <a:br>
              <a:rPr lang="en" sz="1800" dirty="0"/>
            </a:br>
            <a:r>
              <a:rPr lang="en" sz="1800" dirty="0" smtClean="0"/>
              <a:t>University </a:t>
            </a:r>
            <a:r>
              <a:rPr lang="en" sz="1800" dirty="0"/>
              <a:t>of Illinois at </a:t>
            </a:r>
            <a:r>
              <a:rPr lang="en" sz="1800" dirty="0" smtClean="0"/>
              <a:t>Urbana-Champaign</a:t>
            </a:r>
            <a:r>
              <a:rPr lang="en" sz="1800" dirty="0"/>
              <a:t/>
            </a:r>
            <a:br>
              <a:rPr lang="en" sz="1800" dirty="0"/>
            </a:br>
            <a:r>
              <a:rPr lang="en" sz="1800" dirty="0"/>
              <a:t>University of Kentucky</a:t>
            </a:r>
          </a:p>
        </p:txBody>
      </p:sp>
      <p:sp>
        <p:nvSpPr>
          <p:cNvPr id="184" name="Shape 184"/>
          <p:cNvSpPr txBox="1"/>
          <p:nvPr/>
        </p:nvSpPr>
        <p:spPr>
          <a:xfrm>
            <a:off x="4619143" y="1850900"/>
            <a:ext cx="4372457" cy="4240800"/>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dirty="0">
                <a:solidFill>
                  <a:schemeClr val="dk1"/>
                </a:solidFill>
                <a:ea typeface="Roboto"/>
                <a:cs typeface="Roboto"/>
                <a:sym typeface="Roboto"/>
              </a:rPr>
              <a:t>University of Maine</a:t>
            </a:r>
            <a:br>
              <a:rPr lang="en" dirty="0">
                <a:solidFill>
                  <a:schemeClr val="dk1"/>
                </a:solidFill>
                <a:ea typeface="Roboto"/>
                <a:cs typeface="Roboto"/>
                <a:sym typeface="Roboto"/>
              </a:rPr>
            </a:br>
            <a:r>
              <a:rPr lang="en" dirty="0">
                <a:solidFill>
                  <a:schemeClr val="dk1"/>
                </a:solidFill>
                <a:ea typeface="Roboto"/>
                <a:cs typeface="Roboto"/>
                <a:sym typeface="Roboto"/>
              </a:rPr>
              <a:t>University of Missouri</a:t>
            </a:r>
            <a:br>
              <a:rPr lang="en" dirty="0">
                <a:solidFill>
                  <a:schemeClr val="dk1"/>
                </a:solidFill>
                <a:ea typeface="Roboto"/>
                <a:cs typeface="Roboto"/>
                <a:sym typeface="Roboto"/>
              </a:rPr>
            </a:br>
            <a:r>
              <a:rPr lang="en" dirty="0">
                <a:solidFill>
                  <a:schemeClr val="dk1"/>
                </a:solidFill>
                <a:ea typeface="Roboto"/>
                <a:cs typeface="Roboto"/>
                <a:sym typeface="Roboto"/>
              </a:rPr>
              <a:t>University of Nebraska- Lincoln</a:t>
            </a:r>
            <a:br>
              <a:rPr lang="en" dirty="0">
                <a:solidFill>
                  <a:schemeClr val="dk1"/>
                </a:solidFill>
                <a:ea typeface="Roboto"/>
                <a:cs typeface="Roboto"/>
                <a:sym typeface="Roboto"/>
              </a:rPr>
            </a:br>
            <a:r>
              <a:rPr lang="en" dirty="0">
                <a:solidFill>
                  <a:schemeClr val="dk1"/>
                </a:solidFill>
                <a:ea typeface="Roboto"/>
                <a:cs typeface="Roboto"/>
                <a:sym typeface="Roboto"/>
              </a:rPr>
              <a:t>University of Nevada- Reno</a:t>
            </a:r>
            <a:br>
              <a:rPr lang="en" dirty="0">
                <a:solidFill>
                  <a:schemeClr val="dk1"/>
                </a:solidFill>
                <a:ea typeface="Roboto"/>
                <a:cs typeface="Roboto"/>
                <a:sym typeface="Roboto"/>
              </a:rPr>
            </a:br>
            <a:r>
              <a:rPr lang="en" dirty="0">
                <a:solidFill>
                  <a:schemeClr val="dk1"/>
                </a:solidFill>
                <a:ea typeface="Roboto"/>
                <a:cs typeface="Roboto"/>
                <a:sym typeface="Roboto"/>
              </a:rPr>
              <a:t>University of Vermont</a:t>
            </a:r>
            <a:br>
              <a:rPr lang="en" dirty="0">
                <a:solidFill>
                  <a:schemeClr val="dk1"/>
                </a:solidFill>
                <a:ea typeface="Roboto"/>
                <a:cs typeface="Roboto"/>
                <a:sym typeface="Roboto"/>
              </a:rPr>
            </a:br>
            <a:r>
              <a:rPr lang="en" dirty="0">
                <a:solidFill>
                  <a:schemeClr val="dk1"/>
                </a:solidFill>
                <a:ea typeface="Roboto"/>
                <a:cs typeface="Roboto"/>
                <a:sym typeface="Roboto"/>
              </a:rPr>
              <a:t>University of Washington- Seattle</a:t>
            </a:r>
            <a:br>
              <a:rPr lang="en" dirty="0">
                <a:solidFill>
                  <a:schemeClr val="dk1"/>
                </a:solidFill>
                <a:ea typeface="Roboto"/>
                <a:cs typeface="Roboto"/>
                <a:sym typeface="Roboto"/>
              </a:rPr>
            </a:br>
            <a:r>
              <a:rPr lang="en" dirty="0">
                <a:solidFill>
                  <a:schemeClr val="dk1"/>
                </a:solidFill>
                <a:ea typeface="Roboto"/>
                <a:cs typeface="Roboto"/>
                <a:sym typeface="Roboto"/>
              </a:rPr>
              <a:t>University of Wisconsin- Stevens Point</a:t>
            </a:r>
            <a:br>
              <a:rPr lang="en" dirty="0">
                <a:solidFill>
                  <a:schemeClr val="dk1"/>
                </a:solidFill>
                <a:ea typeface="Roboto"/>
                <a:cs typeface="Roboto"/>
                <a:sym typeface="Roboto"/>
              </a:rPr>
            </a:br>
            <a:r>
              <a:rPr lang="en" dirty="0">
                <a:solidFill>
                  <a:schemeClr val="dk1"/>
                </a:solidFill>
                <a:ea typeface="Roboto"/>
                <a:cs typeface="Roboto"/>
                <a:sym typeface="Roboto"/>
              </a:rPr>
              <a:t>Utah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Virginia Polytechnic Institute and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Washington State University</a:t>
            </a:r>
            <a:br>
              <a:rPr lang="en" dirty="0">
                <a:solidFill>
                  <a:schemeClr val="dk1"/>
                </a:solidFill>
                <a:ea typeface="Roboto"/>
                <a:cs typeface="Roboto"/>
                <a:sym typeface="Roboto"/>
              </a:rPr>
            </a:br>
            <a:r>
              <a:rPr lang="en" dirty="0">
                <a:solidFill>
                  <a:schemeClr val="dk1"/>
                </a:solidFill>
                <a:ea typeface="Roboto"/>
                <a:cs typeface="Roboto"/>
                <a:sym typeface="Roboto"/>
              </a:rPr>
              <a:t>West Virginia University</a:t>
            </a:r>
            <a:br>
              <a:rPr lang="en" dirty="0">
                <a:solidFill>
                  <a:schemeClr val="dk1"/>
                </a:solidFill>
                <a:ea typeface="Roboto"/>
                <a:cs typeface="Roboto"/>
                <a:sym typeface="Roboto"/>
              </a:rPr>
            </a:br>
            <a:endParaRPr lang="en" dirty="0">
              <a:solidFill>
                <a:schemeClr val="dk1"/>
              </a:solidFill>
              <a:ea typeface="Roboto"/>
              <a:cs typeface="Roboto"/>
              <a:sym typeface="Roboto"/>
            </a:endParaRPr>
          </a:p>
        </p:txBody>
      </p:sp>
      <p:sp>
        <p:nvSpPr>
          <p:cNvPr id="185" name="Shape 185"/>
          <p:cNvSpPr txBox="1">
            <a:spLocks noGrp="1"/>
          </p:cNvSpPr>
          <p:nvPr>
            <p:ph type="title"/>
          </p:nvPr>
        </p:nvSpPr>
        <p:spPr>
          <a:xfrm>
            <a:off x="207791" y="748636"/>
            <a:ext cx="8368200" cy="914800"/>
          </a:xfrm>
          <a:prstGeom prst="rect">
            <a:avLst/>
          </a:prstGeom>
        </p:spPr>
        <p:txBody>
          <a:bodyPr lIns="91425" tIns="91425" rIns="91425" bIns="91425" anchor="b" anchorCtr="0">
            <a:noAutofit/>
          </a:bodyPr>
          <a:lstStyle/>
          <a:p>
            <a:pPr lvl="0" rtl="0">
              <a:spcBef>
                <a:spcPts val="0"/>
              </a:spcBef>
              <a:buNone/>
            </a:pPr>
            <a:r>
              <a:rPr lang="en" sz="3600" dirty="0"/>
              <a:t>NAUFRP Institutions with Contiguous Data</a:t>
            </a:r>
          </a:p>
        </p:txBody>
      </p:sp>
    </p:spTree>
    <p:extLst>
      <p:ext uri="{BB962C8B-B14F-4D97-AF65-F5344CB8AC3E}">
        <p14:creationId xmlns:p14="http://schemas.microsoft.com/office/powerpoint/2010/main" val="2183342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Shape 182" descr="staticHomepage.png"/>
          <p:cNvPicPr preferRelativeResize="0"/>
          <p:nvPr/>
        </p:nvPicPr>
        <p:blipFill>
          <a:blip r:embed="rId3">
            <a:alphaModFix/>
          </a:blip>
          <a:stretch>
            <a:fillRect/>
          </a:stretch>
        </p:blipFill>
        <p:spPr>
          <a:xfrm>
            <a:off x="1039091" y="1745673"/>
            <a:ext cx="6968835" cy="4378036"/>
          </a:xfrm>
          <a:prstGeom prst="rect">
            <a:avLst/>
          </a:prstGeom>
          <a:noFill/>
          <a:ln>
            <a:noFill/>
          </a:ln>
        </p:spPr>
      </p:pic>
      <p:sp>
        <p:nvSpPr>
          <p:cNvPr id="2" name="TextBox 1"/>
          <p:cNvSpPr txBox="1"/>
          <p:nvPr/>
        </p:nvSpPr>
        <p:spPr>
          <a:xfrm>
            <a:off x="387928" y="951597"/>
            <a:ext cx="2915606" cy="461665"/>
          </a:xfrm>
          <a:prstGeom prst="rect">
            <a:avLst/>
          </a:prstGeom>
          <a:noFill/>
        </p:spPr>
        <p:txBody>
          <a:bodyPr wrap="none" rtlCol="0">
            <a:spAutoFit/>
          </a:bodyPr>
          <a:lstStyle/>
          <a:p>
            <a:r>
              <a:rPr lang="en-US" sz="2400" dirty="0" smtClean="0"/>
              <a:t>http://faeis.usda.gov/</a:t>
            </a:r>
            <a:endParaRPr lang="en-US" sz="2400" dirty="0"/>
          </a:p>
        </p:txBody>
      </p:sp>
    </p:spTree>
    <p:extLst>
      <p:ext uri="{BB962C8B-B14F-4D97-AF65-F5344CB8AC3E}">
        <p14:creationId xmlns:p14="http://schemas.microsoft.com/office/powerpoint/2010/main" val="3035137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1459" y="1290097"/>
            <a:ext cx="7774483" cy="3400931"/>
          </a:xfrm>
          <a:prstGeom prst="rect">
            <a:avLst/>
          </a:prstGeom>
          <a:noFill/>
        </p:spPr>
        <p:txBody>
          <a:bodyPr wrap="square" rtlCol="0">
            <a:spAutoFit/>
          </a:bodyPr>
          <a:lstStyle/>
          <a:p>
            <a:pPr algn="ctr"/>
            <a:r>
              <a:rPr lang="en-US" sz="3200" b="1" i="1" dirty="0" smtClean="0">
                <a:latin typeface="Georgia"/>
                <a:cs typeface="Georgia"/>
              </a:rPr>
              <a:t>FAEIS Going </a:t>
            </a:r>
            <a:r>
              <a:rPr lang="en-US" sz="3200" b="1" i="1" dirty="0">
                <a:latin typeface="Georgia"/>
                <a:cs typeface="Georgia"/>
              </a:rPr>
              <a:t>F</a:t>
            </a:r>
            <a:r>
              <a:rPr lang="en-US" sz="3200" b="1" i="1" dirty="0" smtClean="0">
                <a:latin typeface="Georgia"/>
                <a:cs typeface="Georgia"/>
              </a:rPr>
              <a:t>orward</a:t>
            </a:r>
            <a:endParaRPr lang="en-US" sz="3200" b="1" i="1" dirty="0">
              <a:latin typeface="Georgia"/>
              <a:cs typeface="Georgia"/>
            </a:endParaRPr>
          </a:p>
          <a:p>
            <a:endParaRPr lang="en-US" dirty="0" smtClean="0"/>
          </a:p>
          <a:p>
            <a:pPr marL="285750" indent="-285750">
              <a:spcBef>
                <a:spcPts val="600"/>
              </a:spcBef>
              <a:spcAft>
                <a:spcPts val="600"/>
              </a:spcAft>
              <a:buFont typeface="Arial"/>
              <a:buChar char="•"/>
            </a:pPr>
            <a:r>
              <a:rPr lang="en-US" sz="2800" dirty="0" smtClean="0">
                <a:latin typeface="Georgia"/>
                <a:cs typeface="Georgia"/>
              </a:rPr>
              <a:t>Faculty survey</a:t>
            </a:r>
          </a:p>
          <a:p>
            <a:pPr marL="285750" indent="-285750">
              <a:spcBef>
                <a:spcPts val="600"/>
              </a:spcBef>
              <a:spcAft>
                <a:spcPts val="600"/>
              </a:spcAft>
              <a:buFont typeface="Arial"/>
              <a:buChar char="•"/>
            </a:pPr>
            <a:r>
              <a:rPr lang="en-US" sz="2800" dirty="0" smtClean="0">
                <a:latin typeface="Georgia"/>
                <a:cs typeface="Georgia"/>
              </a:rPr>
              <a:t>Placement survey </a:t>
            </a:r>
          </a:p>
          <a:p>
            <a:pPr marL="285750" indent="-285750">
              <a:spcBef>
                <a:spcPts val="600"/>
              </a:spcBef>
              <a:spcAft>
                <a:spcPts val="600"/>
              </a:spcAft>
              <a:buFont typeface="Arial"/>
              <a:buChar char="•"/>
            </a:pPr>
            <a:r>
              <a:rPr lang="en-US" sz="2800" dirty="0" smtClean="0">
                <a:latin typeface="Georgia"/>
                <a:cs typeface="Georgia"/>
              </a:rPr>
              <a:t>Increase collaboration with  institutions and academic organizations to provide a platform for deeper questions.</a:t>
            </a:r>
            <a:endParaRPr lang="en-US" sz="2800" dirty="0">
              <a:latin typeface="Georgia"/>
              <a:cs typeface="Georgia"/>
            </a:endParaRPr>
          </a:p>
        </p:txBody>
      </p:sp>
    </p:spTree>
    <p:extLst>
      <p:ext uri="{BB962C8B-B14F-4D97-AF65-F5344CB8AC3E}">
        <p14:creationId xmlns:p14="http://schemas.microsoft.com/office/powerpoint/2010/main" val="3831279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812</TotalTime>
  <Words>1677</Words>
  <Application>Microsoft Office PowerPoint</Application>
  <PresentationFormat>On-screen Show (4:3)</PresentationFormat>
  <Paragraphs>171</Paragraphs>
  <Slides>25</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Georgia</vt:lpstr>
      <vt:lpstr>Lucida Grande</vt:lpstr>
      <vt:lpstr>Roboto</vt:lpstr>
      <vt:lpstr>Times New Roman</vt:lpstr>
      <vt:lpstr>Office Theme</vt:lpstr>
      <vt:lpstr>THE FAEIS PROGRAM &amp; NAUFRP INSTITUIONS</vt:lpstr>
      <vt:lpstr>Objectives</vt:lpstr>
      <vt:lpstr>PowerPoint Presentation</vt:lpstr>
      <vt:lpstr>PowerPoint Presentation</vt:lpstr>
      <vt:lpstr>PowerPoint Presentation</vt:lpstr>
      <vt:lpstr>FAEIS Surveys</vt:lpstr>
      <vt:lpstr>The Primary Student Surveys</vt:lpstr>
      <vt:lpstr>The Faculty Survey and  Transfer Student Survey </vt:lpstr>
      <vt:lpstr>PowerPoint Presentation</vt:lpstr>
      <vt:lpstr>Trends</vt:lpstr>
      <vt:lpstr>How can FAEIS benefit you as a NAUFRP College?</vt:lpstr>
      <vt:lpstr>How do we collect your data?</vt:lpstr>
      <vt:lpstr>Meet the Help Desk!</vt:lpstr>
      <vt:lpstr>New FAEIS instrument</vt:lpstr>
      <vt:lpstr>Transparent and holistic management</vt:lpstr>
      <vt:lpstr>Emerging program sensitivity </vt:lpstr>
      <vt:lpstr>Independent Labels</vt:lpstr>
      <vt:lpstr>Workflow</vt:lpstr>
      <vt:lpstr>Newsletters</vt:lpstr>
      <vt:lpstr>Quality Assurance</vt:lpstr>
      <vt:lpstr>Status of NAUFRP Enrollment Reporting 2013-2015</vt:lpstr>
      <vt:lpstr>NAUFRP Institutions with Contiguous Data</vt:lpstr>
      <vt:lpstr>NAUFRP Institutions with Contiguous Data</vt:lpstr>
      <vt:lpstr>PowerPoint Presentation</vt:lpstr>
      <vt:lpstr>PowerPoint Presentation</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Ziegler</dc:creator>
  <cp:lastModifiedBy>cit_loaner</cp:lastModifiedBy>
  <cp:revision>62</cp:revision>
  <dcterms:created xsi:type="dcterms:W3CDTF">2016-06-18T16:17:31Z</dcterms:created>
  <dcterms:modified xsi:type="dcterms:W3CDTF">2016-11-02T15:45:47Z</dcterms:modified>
</cp:coreProperties>
</file>